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 id="2147483864" r:id="rId2"/>
    <p:sldMasterId id="2147483877" r:id="rId3"/>
    <p:sldMasterId id="2147483891" r:id="rId4"/>
    <p:sldMasterId id="2147483904" r:id="rId5"/>
  </p:sldMasterIdLst>
  <p:notesMasterIdLst>
    <p:notesMasterId r:id="rId59"/>
  </p:notesMasterIdLst>
  <p:sldIdLst>
    <p:sldId id="256" r:id="rId6"/>
    <p:sldId id="296" r:id="rId7"/>
    <p:sldId id="259" r:id="rId8"/>
    <p:sldId id="269" r:id="rId9"/>
    <p:sldId id="261" r:id="rId10"/>
    <p:sldId id="270" r:id="rId11"/>
    <p:sldId id="280" r:id="rId12"/>
    <p:sldId id="277" r:id="rId13"/>
    <p:sldId id="283" r:id="rId14"/>
    <p:sldId id="260" r:id="rId15"/>
    <p:sldId id="282" r:id="rId16"/>
    <p:sldId id="285" r:id="rId17"/>
    <p:sldId id="266" r:id="rId18"/>
    <p:sldId id="317" r:id="rId19"/>
    <p:sldId id="318" r:id="rId20"/>
    <p:sldId id="313" r:id="rId21"/>
    <p:sldId id="314" r:id="rId22"/>
    <p:sldId id="257" r:id="rId23"/>
    <p:sldId id="287" r:id="rId24"/>
    <p:sldId id="272" r:id="rId25"/>
    <p:sldId id="286" r:id="rId26"/>
    <p:sldId id="290" r:id="rId27"/>
    <p:sldId id="273" r:id="rId28"/>
    <p:sldId id="274" r:id="rId29"/>
    <p:sldId id="275" r:id="rId30"/>
    <p:sldId id="291" r:id="rId31"/>
    <p:sldId id="264" r:id="rId32"/>
    <p:sldId id="289" r:id="rId33"/>
    <p:sldId id="263" r:id="rId34"/>
    <p:sldId id="262" r:id="rId35"/>
    <p:sldId id="295" r:id="rId36"/>
    <p:sldId id="265" r:id="rId37"/>
    <p:sldId id="293" r:id="rId38"/>
    <p:sldId id="297" r:id="rId39"/>
    <p:sldId id="298" r:id="rId40"/>
    <p:sldId id="299" r:id="rId41"/>
    <p:sldId id="300" r:id="rId42"/>
    <p:sldId id="301" r:id="rId43"/>
    <p:sldId id="302" r:id="rId44"/>
    <p:sldId id="303" r:id="rId45"/>
    <p:sldId id="304" r:id="rId46"/>
    <p:sldId id="305" r:id="rId47"/>
    <p:sldId id="306" r:id="rId48"/>
    <p:sldId id="309" r:id="rId49"/>
    <p:sldId id="310" r:id="rId50"/>
    <p:sldId id="311" r:id="rId51"/>
    <p:sldId id="292" r:id="rId52"/>
    <p:sldId id="258" r:id="rId53"/>
    <p:sldId id="278" r:id="rId54"/>
    <p:sldId id="267" r:id="rId55"/>
    <p:sldId id="279" r:id="rId56"/>
    <p:sldId id="268" r:id="rId57"/>
    <p:sldId id="27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autoAdjust="0"/>
    <p:restoredTop sz="94687" autoAdjust="0"/>
  </p:normalViewPr>
  <p:slideViewPr>
    <p:cSldViewPr>
      <p:cViewPr>
        <p:scale>
          <a:sx n="76" d="100"/>
          <a:sy n="76" d="100"/>
        </p:scale>
        <p:origin x="-88" y="-392"/>
      </p:cViewPr>
      <p:guideLst>
        <p:guide orient="horz" pos="2160"/>
        <p:guide pos="2880"/>
      </p:guideLst>
    </p:cSldViewPr>
  </p:slideViewPr>
  <p:outlineViewPr>
    <p:cViewPr>
      <p:scale>
        <a:sx n="33" d="100"/>
        <a:sy n="33" d="100"/>
      </p:scale>
      <p:origin x="0" y="598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notesMaster" Target="notesMasters/notesMaster1.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0F35F4-8E2B-4C2E-B370-9D6877EFE21B}" type="datetimeFigureOut">
              <a:rPr lang="en-US" smtClean="0"/>
              <a:t>26/01/2015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8991CE-7111-4F8F-B13D-A8E2F93B9FB1}" type="slidenum">
              <a:rPr lang="en-US" smtClean="0"/>
              <a:t>‹#›</a:t>
            </a:fld>
            <a:endParaRPr lang="en-US"/>
          </a:p>
        </p:txBody>
      </p:sp>
    </p:spTree>
    <p:extLst>
      <p:ext uri="{BB962C8B-B14F-4D97-AF65-F5344CB8AC3E}">
        <p14:creationId xmlns:p14="http://schemas.microsoft.com/office/powerpoint/2010/main" val="439227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0D880B89-8BF6-48BD-8C8D-B149905E708A}" type="slidenum">
              <a:rPr lang="en-GB" sz="1200">
                <a:solidFill>
                  <a:prstClr val="black"/>
                </a:solidFill>
              </a:rPr>
              <a:pPr eaLnBrk="1" hangingPunct="1"/>
              <a:t>2</a:t>
            </a:fld>
            <a:endParaRPr lang="en-GB" sz="1200">
              <a:solidFill>
                <a:prstClr val="black"/>
              </a:solidFill>
            </a:endParaRPr>
          </a:p>
        </p:txBody>
      </p:sp>
      <p:sp>
        <p:nvSpPr>
          <p:cNvPr id="3481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p:spPr>
        <p:txBody>
          <a:bodyPr/>
          <a:lstStyle/>
          <a:p>
            <a:pPr eaLnBrk="1" hangingPunct="1"/>
            <a:r>
              <a:rPr lang="en-GB" b="1" smtClean="0"/>
              <a:t>Photo credit: </a:t>
            </a:r>
            <a:r>
              <a:rPr lang="en-GB" smtClean="0"/>
              <a:t>Jupiterimages Corporation</a:t>
            </a:r>
          </a:p>
          <a:p>
            <a:pPr eaLnBrk="1" hangingPunct="1"/>
            <a:endParaRPr lang="en-GB" b="1" smtClean="0"/>
          </a:p>
          <a:p>
            <a:pPr eaLnBrk="1" hangingPunct="1"/>
            <a:r>
              <a:rPr lang="en-GB" b="1" smtClean="0"/>
              <a:t>Teacher notes</a:t>
            </a:r>
          </a:p>
          <a:p>
            <a:pPr eaLnBrk="1" hangingPunct="1"/>
            <a:r>
              <a:rPr lang="en-GB" smtClean="0"/>
              <a:t>See the ‘</a:t>
            </a:r>
            <a:r>
              <a:rPr lang="en-GB" b="1" smtClean="0"/>
              <a:t>Circulation and Blood</a:t>
            </a:r>
            <a:r>
              <a:rPr lang="en-GB" smtClean="0"/>
              <a:t>’ presentation for more information about the need for large organisms to have complex transport systems, including the importance of surface area to volume ratio.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CE19B2CD-4598-45D2-BE4E-8B26D9211F0C}" type="slidenum">
              <a:rPr lang="en-GB" sz="1200">
                <a:solidFill>
                  <a:prstClr val="black"/>
                </a:solidFill>
              </a:rPr>
              <a:pPr eaLnBrk="1" hangingPunct="1"/>
              <a:t>41</a:t>
            </a:fld>
            <a:endParaRPr lang="en-GB" sz="1200">
              <a:solidFill>
                <a:prstClr val="black"/>
              </a:solidFill>
            </a:endParaRPr>
          </a:p>
        </p:txBody>
      </p:sp>
      <p:sp>
        <p:nvSpPr>
          <p:cNvPr id="43011"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3012" name="Rectangle 2"/>
          <p:cNvSpPr>
            <a:spLocks noGrp="1" noRot="1" noChangeAspect="1" noChangeArrowheads="1" noTextEdit="1"/>
          </p:cNvSpPr>
          <p:nvPr>
            <p:ph type="sldImg"/>
          </p:nvPr>
        </p:nvSpPr>
        <p:spPr>
          <a:ln/>
        </p:spPr>
      </p:sp>
      <p:sp>
        <p:nvSpPr>
          <p:cNvPr id="43013"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E0D8C929-A796-4CFD-B78D-E3D1EA880B1A}" type="slidenum">
              <a:rPr lang="en-GB" sz="1200">
                <a:solidFill>
                  <a:prstClr val="black"/>
                </a:solidFill>
              </a:rPr>
              <a:pPr eaLnBrk="1" hangingPunct="1"/>
              <a:t>42</a:t>
            </a:fld>
            <a:endParaRPr lang="en-GB" sz="1200">
              <a:solidFill>
                <a:prstClr val="black"/>
              </a:solidFill>
            </a:endParaRPr>
          </a:p>
        </p:txBody>
      </p:sp>
      <p:sp>
        <p:nvSpPr>
          <p:cNvPr id="4403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4036" name="Rectangle 2"/>
          <p:cNvSpPr>
            <a:spLocks noGrp="1" noRot="1" noChangeAspect="1" noChangeArrowheads="1" noTextEdit="1"/>
          </p:cNvSpPr>
          <p:nvPr>
            <p:ph type="sldImg"/>
          </p:nvPr>
        </p:nvSpPr>
        <p:spPr>
          <a:ln/>
        </p:spPr>
      </p:sp>
      <p:sp>
        <p:nvSpPr>
          <p:cNvPr id="44037" name="Rectangle 3"/>
          <p:cNvSpPr>
            <a:spLocks noGrp="1" noChangeArrowheads="1"/>
          </p:cNvSpPr>
          <p:nvPr>
            <p:ph type="body" idx="1"/>
          </p:nvPr>
        </p:nvSpPr>
        <p:spPr>
          <a:noFill/>
        </p:spPr>
        <p:txBody>
          <a:bodyPr/>
          <a:lstStyle/>
          <a:p>
            <a:pPr eaLnBrk="1" hangingPunct="1"/>
            <a:r>
              <a:rPr lang="en-GB" b="1" smtClean="0"/>
              <a:t>Teacher notes</a:t>
            </a:r>
          </a:p>
          <a:p>
            <a:pPr eaLnBrk="1" hangingPunct="1"/>
            <a:r>
              <a:rPr lang="en-GB" smtClean="0"/>
              <a:t>The cohesive effect of the pleural fluid is similar to the tension that would occur in the alveoli without the presence of lung surfactant.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7482BE03-918D-4BA8-BB91-9D126F3658AC}" type="slidenum">
              <a:rPr lang="en-GB" sz="1200">
                <a:solidFill>
                  <a:prstClr val="black"/>
                </a:solidFill>
              </a:rPr>
              <a:pPr eaLnBrk="1" hangingPunct="1"/>
              <a:t>43</a:t>
            </a:fld>
            <a:endParaRPr lang="en-GB" sz="1200">
              <a:solidFill>
                <a:prstClr val="black"/>
              </a:solidFill>
            </a:endParaRPr>
          </a:p>
        </p:txBody>
      </p:sp>
      <p:sp>
        <p:nvSpPr>
          <p:cNvPr id="4505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5060" name="Rectangle 2"/>
          <p:cNvSpPr>
            <a:spLocks noGrp="1" noRot="1" noChangeAspect="1" noChangeArrowheads="1" noTextEdit="1"/>
          </p:cNvSpPr>
          <p:nvPr>
            <p:ph type="sldImg"/>
          </p:nvPr>
        </p:nvSpPr>
        <p:spPr>
          <a:ln/>
        </p:spPr>
      </p:sp>
      <p:sp>
        <p:nvSpPr>
          <p:cNvPr id="45061" name="Rectangle 3"/>
          <p:cNvSpPr>
            <a:spLocks noGrp="1" noChangeArrowheads="1"/>
          </p:cNvSpPr>
          <p:nvPr>
            <p:ph type="body" idx="1"/>
          </p:nvPr>
        </p:nvSpPr>
        <p:spPr>
          <a:noFill/>
        </p:spPr>
        <p:txBody>
          <a:bodyPr/>
          <a:lstStyle/>
          <a:p>
            <a:pPr eaLnBrk="1" hangingPunct="1"/>
            <a:r>
              <a:rPr lang="en-GB" b="1" smtClean="0"/>
              <a:t>Teacher notes</a:t>
            </a:r>
          </a:p>
          <a:p>
            <a:pPr eaLnBrk="1" hangingPunct="1"/>
            <a:r>
              <a:rPr lang="en-GB" smtClean="0"/>
              <a:t>Students could be asked to explain the differences in composition of inhaled and exhaled air.</a:t>
            </a:r>
          </a:p>
          <a:p>
            <a:pPr eaLnBrk="1" hangingPunct="1"/>
            <a:endParaRPr lang="en-GB" smtClean="0"/>
          </a:p>
          <a:p>
            <a:pPr eaLnBrk="1" hangingPunct="1">
              <a:buFontTx/>
              <a:buChar char="•"/>
            </a:pPr>
            <a:r>
              <a:rPr lang="en-GB" b="1" smtClean="0"/>
              <a:t>nitrogen:</a:t>
            </a:r>
            <a:r>
              <a:rPr lang="en-GB" smtClean="0"/>
              <a:t> remains the same because it is not used by the body</a:t>
            </a:r>
          </a:p>
          <a:p>
            <a:pPr eaLnBrk="1" hangingPunct="1">
              <a:buFontTx/>
              <a:buChar char="•"/>
            </a:pPr>
            <a:r>
              <a:rPr lang="en-GB" b="1" smtClean="0"/>
              <a:t>oxygen:</a:t>
            </a:r>
            <a:r>
              <a:rPr lang="en-GB" smtClean="0"/>
              <a:t> decreases because it diffuses into the bloodstream and used in respiration</a:t>
            </a:r>
          </a:p>
          <a:p>
            <a:pPr eaLnBrk="1" hangingPunct="1">
              <a:buFontTx/>
              <a:buChar char="•"/>
            </a:pPr>
            <a:r>
              <a:rPr lang="en-GB" b="1" smtClean="0"/>
              <a:t>carbon dioxide:</a:t>
            </a:r>
            <a:r>
              <a:rPr lang="en-GB" smtClean="0"/>
              <a:t> increases (by a factor of 10) because it diffuses into the lungs from the bloodstream as a waste product of respiration</a:t>
            </a:r>
          </a:p>
          <a:p>
            <a:pPr eaLnBrk="1" hangingPunct="1">
              <a:buFontTx/>
              <a:buChar char="•"/>
            </a:pPr>
            <a:r>
              <a:rPr lang="en-GB" b="1" smtClean="0"/>
              <a:t>water:</a:t>
            </a:r>
            <a:r>
              <a:rPr lang="en-GB" smtClean="0"/>
              <a:t> increases because of the moisture within the alveoli</a:t>
            </a:r>
          </a:p>
          <a:p>
            <a:pPr eaLnBrk="1" hangingPunct="1">
              <a:buFontTx/>
              <a:buChar char="•"/>
            </a:pPr>
            <a:r>
              <a:rPr lang="en-GB" b="1" smtClean="0"/>
              <a:t>other gases:</a:t>
            </a:r>
            <a:r>
              <a:rPr lang="en-GB" smtClean="0"/>
              <a:t> these include inert gases, such as argon (present in higher concentration than carbon dioxide in inhaled air) and neon, which are not used by the body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D1A12084-85D1-493F-AC6F-764F8991234F}" type="slidenum">
              <a:rPr lang="en-GB" sz="1200">
                <a:solidFill>
                  <a:prstClr val="black"/>
                </a:solidFill>
              </a:rPr>
              <a:pPr eaLnBrk="1" hangingPunct="1"/>
              <a:t>44</a:t>
            </a:fld>
            <a:endParaRPr lang="en-GB" sz="1200">
              <a:solidFill>
                <a:prstClr val="black"/>
              </a:solidFill>
            </a:endParaRPr>
          </a:p>
        </p:txBody>
      </p:sp>
      <p:sp>
        <p:nvSpPr>
          <p:cNvPr id="58371"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58372" name="Rectangle 2"/>
          <p:cNvSpPr>
            <a:spLocks noGrp="1" noRot="1" noChangeAspect="1" noChangeArrowheads="1" noTextEdit="1"/>
          </p:cNvSpPr>
          <p:nvPr>
            <p:ph type="sldImg"/>
          </p:nvPr>
        </p:nvSpPr>
        <p:spPr>
          <a:ln/>
        </p:spPr>
      </p:sp>
      <p:sp>
        <p:nvSpPr>
          <p:cNvPr id="58373" name="Rectangle 3"/>
          <p:cNvSpPr>
            <a:spLocks noGrp="1" noChangeArrowheads="1"/>
          </p:cNvSpPr>
          <p:nvPr>
            <p:ph type="body" idx="1"/>
          </p:nvPr>
        </p:nvSpPr>
        <p:spPr>
          <a:xfrm>
            <a:off x="914400" y="4343400"/>
            <a:ext cx="5029200" cy="4114800"/>
          </a:xfrm>
          <a:noFill/>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84DAB5F8-DDB7-421B-A8BB-754D85A3B84D}" type="slidenum">
              <a:rPr lang="en-GB" sz="1200">
                <a:solidFill>
                  <a:prstClr val="black"/>
                </a:solidFill>
              </a:rPr>
              <a:pPr eaLnBrk="1" hangingPunct="1"/>
              <a:t>45</a:t>
            </a:fld>
            <a:endParaRPr lang="en-GB" sz="1200">
              <a:solidFill>
                <a:prstClr val="black"/>
              </a:solidFill>
            </a:endParaRPr>
          </a:p>
        </p:txBody>
      </p:sp>
      <p:sp>
        <p:nvSpPr>
          <p:cNvPr id="5939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59396" name="Rectangle 2"/>
          <p:cNvSpPr>
            <a:spLocks noGrp="1" noRot="1" noChangeAspect="1" noChangeArrowheads="1" noTextEdit="1"/>
          </p:cNvSpPr>
          <p:nvPr>
            <p:ph type="sldImg"/>
          </p:nvPr>
        </p:nvSpPr>
        <p:spPr>
          <a:ln/>
        </p:spPr>
      </p:sp>
      <p:sp>
        <p:nvSpPr>
          <p:cNvPr id="59397"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9859B561-1237-45B3-AFD3-F95A0F20089E}" type="slidenum">
              <a:rPr lang="en-GB" sz="1200">
                <a:solidFill>
                  <a:prstClr val="black"/>
                </a:solidFill>
              </a:rPr>
              <a:pPr eaLnBrk="1" hangingPunct="1"/>
              <a:t>46</a:t>
            </a:fld>
            <a:endParaRPr lang="en-GB" sz="1200">
              <a:solidFill>
                <a:prstClr val="black"/>
              </a:solidFill>
            </a:endParaRPr>
          </a:p>
        </p:txBody>
      </p:sp>
      <p:sp>
        <p:nvSpPr>
          <p:cNvPr id="6041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60420" name="Rectangle 2"/>
          <p:cNvSpPr>
            <a:spLocks noGrp="1" noRot="1" noChangeAspect="1" noChangeArrowheads="1" noTextEdit="1"/>
          </p:cNvSpPr>
          <p:nvPr>
            <p:ph type="sldImg"/>
          </p:nvPr>
        </p:nvSpPr>
        <p:spPr>
          <a:ln/>
        </p:spPr>
      </p:sp>
      <p:sp>
        <p:nvSpPr>
          <p:cNvPr id="60421" name="Rectangle 3"/>
          <p:cNvSpPr>
            <a:spLocks noGrp="1" noChangeArrowheads="1"/>
          </p:cNvSpPr>
          <p:nvPr>
            <p:ph type="body" idx="1"/>
          </p:nvPr>
        </p:nvSpPr>
        <p:spPr>
          <a:xfrm>
            <a:off x="914400" y="4343400"/>
            <a:ext cx="5029200" cy="4114800"/>
          </a:xfrm>
          <a:noFill/>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02D80C2F-CCD1-46DA-851C-FE73D5925F41}" type="slidenum">
              <a:rPr lang="en-GB" sz="1200">
                <a:solidFill>
                  <a:prstClr val="black"/>
                </a:solidFill>
              </a:rPr>
              <a:pPr eaLnBrk="1" hangingPunct="1"/>
              <a:t>31</a:t>
            </a:fld>
            <a:endParaRPr lang="en-GB" sz="1200">
              <a:solidFill>
                <a:prstClr val="black"/>
              </a:solidFill>
            </a:endParaRPr>
          </a:p>
        </p:txBody>
      </p:sp>
      <p:sp>
        <p:nvSpPr>
          <p:cNvPr id="3379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xfrm>
            <a:off x="914400" y="4343400"/>
            <a:ext cx="5029200" cy="4114800"/>
          </a:xfrm>
          <a:noFill/>
        </p:spPr>
        <p:txBody>
          <a:bodyPr/>
          <a:lstStyle/>
          <a:p>
            <a:pPr eaLnBrk="1" hangingPunct="1"/>
            <a:r>
              <a:rPr lang="en-GB" b="1" smtClean="0"/>
              <a:t>Teacher notes</a:t>
            </a:r>
          </a:p>
          <a:p>
            <a:pPr eaLnBrk="1" hangingPunct="1"/>
            <a:r>
              <a:rPr lang="en-GB" smtClean="0"/>
              <a:t>In ‘Slide Show’ mode, click the name of a section to jump straight to that slide.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8B8FEFA7-707F-48F9-BC9C-F5FA59201DDF}" type="slidenum">
              <a:rPr lang="en-GB" sz="1200">
                <a:solidFill>
                  <a:prstClr val="black"/>
                </a:solidFill>
              </a:rPr>
              <a:pPr eaLnBrk="1" hangingPunct="1"/>
              <a:t>34</a:t>
            </a:fld>
            <a:endParaRPr lang="en-GB" sz="1200">
              <a:solidFill>
                <a:prstClr val="black"/>
              </a:solidFill>
            </a:endParaRPr>
          </a:p>
        </p:txBody>
      </p:sp>
      <p:sp>
        <p:nvSpPr>
          <p:cNvPr id="35843"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2F03EA44-4BCE-472E-BF75-778516D4719A}" type="slidenum">
              <a:rPr lang="en-GB" sz="1200">
                <a:solidFill>
                  <a:prstClr val="black"/>
                </a:solidFill>
              </a:rPr>
              <a:pPr eaLnBrk="1" hangingPunct="1"/>
              <a:t>35</a:t>
            </a:fld>
            <a:endParaRPr lang="en-GB" sz="1200">
              <a:solidFill>
                <a:prstClr val="black"/>
              </a:solidFill>
            </a:endParaRPr>
          </a:p>
        </p:txBody>
      </p:sp>
      <p:sp>
        <p:nvSpPr>
          <p:cNvPr id="36867"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E99481E1-9925-4E60-A98C-9DAA29844E12}" type="slidenum">
              <a:rPr lang="en-GB" sz="1200">
                <a:solidFill>
                  <a:prstClr val="black"/>
                </a:solidFill>
              </a:rPr>
              <a:pPr eaLnBrk="1" hangingPunct="1"/>
              <a:t>36</a:t>
            </a:fld>
            <a:endParaRPr lang="en-GB" sz="1200">
              <a:solidFill>
                <a:prstClr val="black"/>
              </a:solidFill>
            </a:endParaRPr>
          </a:p>
        </p:txBody>
      </p:sp>
      <p:sp>
        <p:nvSpPr>
          <p:cNvPr id="37891"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p:spPr>
        <p:txBody>
          <a:bodyPr/>
          <a:lstStyle/>
          <a:p>
            <a:pPr eaLnBrk="1" hangingPunct="1"/>
            <a:r>
              <a:rPr lang="en-GB" b="1" smtClean="0"/>
              <a:t>Teacher notes</a:t>
            </a:r>
          </a:p>
          <a:p>
            <a:pPr eaLnBrk="1" hangingPunct="1"/>
            <a:r>
              <a:rPr lang="en-GB" smtClean="0"/>
              <a:t>See the ‘</a:t>
            </a:r>
            <a:r>
              <a:rPr lang="en-GB" b="1" smtClean="0"/>
              <a:t>Biological Molecules: Proteins and Lipids</a:t>
            </a:r>
            <a:r>
              <a:rPr lang="en-GB" smtClean="0"/>
              <a:t>’ for more information about the properties of phospholipids.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A977A0E9-BE01-406E-A542-B2AACBE78C7B}" type="slidenum">
              <a:rPr lang="en-GB" sz="1200">
                <a:solidFill>
                  <a:prstClr val="black"/>
                </a:solidFill>
              </a:rPr>
              <a:pPr eaLnBrk="1" hangingPunct="1"/>
              <a:t>37</a:t>
            </a:fld>
            <a:endParaRPr lang="en-GB" sz="1200">
              <a:solidFill>
                <a:prstClr val="black"/>
              </a:solidFill>
            </a:endParaRPr>
          </a:p>
        </p:txBody>
      </p:sp>
      <p:sp>
        <p:nvSpPr>
          <p:cNvPr id="38915"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8916" name="Rectangle 2"/>
          <p:cNvSpPr>
            <a:spLocks noGrp="1" noRot="1" noChangeAspect="1" noChangeArrowheads="1" noTextEdit="1"/>
          </p:cNvSpPr>
          <p:nvPr>
            <p:ph type="sldImg"/>
          </p:nvPr>
        </p:nvSpPr>
        <p:spPr>
          <a:ln/>
        </p:spPr>
      </p:sp>
      <p:sp>
        <p:nvSpPr>
          <p:cNvPr id="38917" name="Rectangle 3"/>
          <p:cNvSpPr>
            <a:spLocks noGrp="1" noChangeArrowheads="1"/>
          </p:cNvSpPr>
          <p:nvPr>
            <p:ph type="body" idx="1"/>
          </p:nvPr>
        </p:nvSpPr>
        <p:spPr>
          <a:noFill/>
        </p:spPr>
        <p:txBody>
          <a:bodyPr/>
          <a:lstStyle/>
          <a:p>
            <a:pPr eaLnBrk="1" hangingPunct="1">
              <a:spcBef>
                <a:spcPct val="50000"/>
              </a:spcBef>
            </a:pPr>
            <a:r>
              <a:rPr lang="en-GB" b="1" smtClean="0"/>
              <a:t>Photo credit: </a:t>
            </a:r>
            <a:r>
              <a:rPr lang="en-GB" smtClean="0"/>
              <a:t>Astrid &amp; Hanns-frieder Michler / Science Photo Library </a:t>
            </a:r>
          </a:p>
          <a:p>
            <a:pPr eaLnBrk="1" hangingPunct="1">
              <a:spcBef>
                <a:spcPct val="50000"/>
              </a:spcBef>
            </a:pPr>
            <a:r>
              <a:rPr lang="en-GB" smtClean="0"/>
              <a:t>Light micrograph of a section through the wall of the human trachea (windpipe), showing cell layers. The </a:t>
            </a:r>
            <a:r>
              <a:rPr lang="en-GB" i="1" smtClean="0"/>
              <a:t>epithelium</a:t>
            </a:r>
            <a:r>
              <a:rPr lang="en-GB" smtClean="0"/>
              <a:t> (blue) is the surface layer: it is composed of ciliated cells with hair-like </a:t>
            </a:r>
            <a:r>
              <a:rPr lang="en-GB" i="1" smtClean="0"/>
              <a:t>cilia</a:t>
            </a:r>
            <a:r>
              <a:rPr lang="en-GB" smtClean="0"/>
              <a:t> seen projecting into the air space of the trachea; and goblet cells (white) that secrete mucous. Mucous traps dust particles and other air pollutants, while the cilia beat and so sweep foreign matter and mucous back up towards the larynx &amp; out of the lungs. Connective tissue containing bands of fibro-elastic tissue, &amp; sero-mucous glands are found below the </a:t>
            </a:r>
            <a:r>
              <a:rPr lang="en-GB" i="1" smtClean="0"/>
              <a:t>epithelium.</a:t>
            </a:r>
            <a:r>
              <a:rPr lang="en-GB" smtClean="0"/>
              <a:t> Magnification: x50 at 35mm size.</a:t>
            </a:r>
          </a:p>
          <a:p>
            <a:pPr eaLnBrk="1" hangingPunct="1">
              <a:spcBef>
                <a:spcPct val="50000"/>
              </a:spcBef>
            </a:pPr>
            <a:endParaRPr lang="en-GB" b="1" smtClean="0"/>
          </a:p>
          <a:p>
            <a:pPr eaLnBrk="1" hangingPunct="1">
              <a:spcBef>
                <a:spcPct val="50000"/>
              </a:spcBef>
            </a:pPr>
            <a:r>
              <a:rPr lang="en-GB" b="1" smtClean="0"/>
              <a:t>Teacher notes</a:t>
            </a:r>
          </a:p>
          <a:p>
            <a:pPr eaLnBrk="1" hangingPunct="1">
              <a:spcBef>
                <a:spcPct val="50000"/>
              </a:spcBef>
            </a:pPr>
            <a:r>
              <a:rPr lang="en-GB" smtClean="0"/>
              <a:t>Goblet cells take their name from the shape they take after conventional tissue fixation in preparation for microscopy. In life they are more cylindrical in shape.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B3D32683-E19E-4282-8453-9C8297FEA444}" type="slidenum">
              <a:rPr lang="en-GB" sz="1200">
                <a:solidFill>
                  <a:prstClr val="black"/>
                </a:solidFill>
              </a:rPr>
              <a:pPr eaLnBrk="1" hangingPunct="1"/>
              <a:t>38</a:t>
            </a:fld>
            <a:endParaRPr lang="en-GB" sz="1200">
              <a:solidFill>
                <a:prstClr val="black"/>
              </a:solidFill>
            </a:endParaRPr>
          </a:p>
        </p:txBody>
      </p:sp>
      <p:sp>
        <p:nvSpPr>
          <p:cNvPr id="39939"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39940" name="Rectangle 2"/>
          <p:cNvSpPr>
            <a:spLocks noGrp="1" noRot="1" noChangeAspect="1" noChangeArrowheads="1" noTextEdit="1"/>
          </p:cNvSpPr>
          <p:nvPr>
            <p:ph type="sldImg"/>
          </p:nvPr>
        </p:nvSpPr>
        <p:spPr>
          <a:ln/>
        </p:spPr>
      </p:sp>
      <p:sp>
        <p:nvSpPr>
          <p:cNvPr id="39941" name="Rectangle 3"/>
          <p:cNvSpPr>
            <a:spLocks noGrp="1" noChangeArrowheads="1"/>
          </p:cNvSpPr>
          <p:nvPr>
            <p:ph type="body" idx="1"/>
          </p:nvPr>
        </p:nvSpPr>
        <p:spPr>
          <a:noFill/>
        </p:spPr>
        <p:txBody>
          <a:bodyPr/>
          <a:lstStyle/>
          <a:p>
            <a:pPr eaLnBrk="1" hangingPunct="1"/>
            <a:r>
              <a:rPr lang="en-GB" sz="1000" b="1" smtClean="0"/>
              <a:t>Photo credit (Q1): </a:t>
            </a:r>
            <a:r>
              <a:rPr lang="en-GB" sz="1000" smtClean="0"/>
              <a:t>Susumu Nishinaga / Science Photo Library </a:t>
            </a:r>
          </a:p>
          <a:p>
            <a:pPr eaLnBrk="1" hangingPunct="1"/>
            <a:r>
              <a:rPr lang="en-GB" sz="1000" smtClean="0"/>
              <a:t>Coloured scanning electron micrograph (SEM) of a bronchiole (yellow) and alveoli (air sacs, pink) in a healthy human lung. The large holes are capillaries running through the alveoli and bronchiole. The bronchiole carries inhaled air from the upper airway to the alveoli in the lung. The alveoli are the sites of gaseous exchange; oxygen enters the blood and carbon dioxide leaves.</a:t>
            </a:r>
            <a:br>
              <a:rPr lang="en-GB" sz="1000" smtClean="0"/>
            </a:br>
            <a:endParaRPr lang="en-GB" sz="1000" smtClean="0"/>
          </a:p>
          <a:p>
            <a:pPr eaLnBrk="1" hangingPunct="1"/>
            <a:r>
              <a:rPr lang="en-GB" sz="1000" b="1" smtClean="0"/>
              <a:t>Photo credit (Q2): </a:t>
            </a:r>
            <a:r>
              <a:rPr lang="en-GB" sz="1000" smtClean="0"/>
              <a:t>Susumu Nishinaga / Science Photo Library </a:t>
            </a:r>
          </a:p>
          <a:p>
            <a:pPr eaLnBrk="1" hangingPunct="1"/>
            <a:r>
              <a:rPr lang="en-GB" sz="1000" smtClean="0"/>
              <a:t>Coloured scanning electron micrograph (SEM) of mucus-producing cells (orange, round) and cilia (yellow) lining a bronchus (lung airway). Mucus secreted here traps bacteria, dust and other particles. Rhythmic movements of the cilia serve to move the mucus and the trapped particles away from the gas-exchanging parts of the lung, and towards the throat, where they can be expelled.</a:t>
            </a:r>
            <a:br>
              <a:rPr lang="en-GB" sz="1000" smtClean="0"/>
            </a:br>
            <a:endParaRPr lang="en-GB" sz="1000" smtClean="0"/>
          </a:p>
          <a:p>
            <a:pPr eaLnBrk="1" hangingPunct="1"/>
            <a:r>
              <a:rPr lang="en-GB" sz="1000" b="1" smtClean="0"/>
              <a:t>Photo credit (Q3): </a:t>
            </a:r>
            <a:r>
              <a:rPr lang="en-GB" sz="1000" smtClean="0"/>
              <a:t>Eye Of Science / Science Photo Library </a:t>
            </a:r>
          </a:p>
          <a:p>
            <a:pPr eaLnBrk="1" hangingPunct="1"/>
            <a:r>
              <a:rPr lang="en-GB" sz="1000" smtClean="0"/>
              <a:t>Coloured scanning electron micrograph (SEM) of alveoli in a human lung. Each alveolus is a site for gas exchange between the air in the air sac and the blood in adjacent capillaries. Red blood cells (erythrocytes) can be seen through the walls of the alveoli. Oxygen diffuses from the inhaled air across these walls into the red blood cells. It binds with haemoglobin and is delivered to the body's cells for respiration. Carbon dioxide is returned from the cells to the lungs and diffuses out of the blood to be exhaled. Magnification: x300 when printed at 10cm wide.</a:t>
            </a:r>
            <a:br>
              <a:rPr lang="en-GB" sz="1000" smtClean="0"/>
            </a:br>
            <a:endParaRPr lang="en-GB" sz="1000" smtClean="0"/>
          </a:p>
          <a:p>
            <a:pPr eaLnBrk="1" hangingPunct="1"/>
            <a:endParaRPr lang="en-GB" sz="10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7543ED10-2538-4F95-ACB8-9E01BE752D3A}" type="slidenum">
              <a:rPr lang="en-GB" sz="1200">
                <a:solidFill>
                  <a:prstClr val="black"/>
                </a:solidFill>
              </a:rPr>
              <a:pPr eaLnBrk="1" hangingPunct="1"/>
              <a:t>39</a:t>
            </a:fld>
            <a:endParaRPr lang="en-GB" sz="1200">
              <a:solidFill>
                <a:prstClr val="black"/>
              </a:solidFill>
            </a:endParaRPr>
          </a:p>
        </p:txBody>
      </p:sp>
      <p:sp>
        <p:nvSpPr>
          <p:cNvPr id="40963"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xfrm>
            <a:off x="914400" y="4343400"/>
            <a:ext cx="5029200" cy="4114800"/>
          </a:xfrm>
          <a:noFill/>
        </p:spPr>
        <p:txBody>
          <a:bodyPr/>
          <a:lstStyle/>
          <a:p>
            <a:pPr eaLnBrk="1" hangingPunct="1"/>
            <a:r>
              <a:rPr lang="en-GB" b="1" smtClean="0"/>
              <a:t>Teacher notes</a:t>
            </a:r>
          </a:p>
          <a:p>
            <a:pPr eaLnBrk="1" hangingPunct="1"/>
            <a:r>
              <a:rPr lang="en-GB" smtClean="0"/>
              <a:t>In ‘Slide Show’ mode, click the name of a section to jump straight to that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hangingPunct="1"/>
            <a:fld id="{AC761F37-EC00-4E13-97B4-B92D3C1E6C1C}" type="slidenum">
              <a:rPr lang="en-GB" sz="1200">
                <a:solidFill>
                  <a:prstClr val="black"/>
                </a:solidFill>
              </a:rPr>
              <a:pPr eaLnBrk="1" hangingPunct="1"/>
              <a:t>40</a:t>
            </a:fld>
            <a:endParaRPr lang="en-GB" sz="1200">
              <a:solidFill>
                <a:prstClr val="black"/>
              </a:solidFill>
            </a:endParaRPr>
          </a:p>
        </p:txBody>
      </p:sp>
      <p:sp>
        <p:nvSpPr>
          <p:cNvPr id="41987" name="Rectangle 10"/>
          <p:cNvSpPr>
            <a:spLocks noGrp="1" noChangeArrowheads="1"/>
          </p:cNvSpPr>
          <p:nvPr>
            <p:ph type="hdr" sz="quarter"/>
          </p:nvPr>
        </p:nvSpPr>
        <p:spPr>
          <a:noFill/>
        </p:spPr>
        <p:txBody>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r>
              <a:rPr lang="en-GB" sz="1200">
                <a:solidFill>
                  <a:prstClr val="black"/>
                </a:solidFill>
              </a:rPr>
              <a:t>Boardworks AS Biology </a:t>
            </a:r>
          </a:p>
          <a:p>
            <a:r>
              <a:rPr lang="en-GB" sz="1200">
                <a:solidFill>
                  <a:prstClr val="black"/>
                </a:solidFill>
              </a:rPr>
              <a:t>Gas Exchange</a:t>
            </a:r>
          </a:p>
        </p:txBody>
      </p:sp>
      <p:sp>
        <p:nvSpPr>
          <p:cNvPr id="41988" name="Rectangle 2"/>
          <p:cNvSpPr>
            <a:spLocks noGrp="1" noRot="1" noChangeAspect="1" noChangeArrowheads="1" noTextEdit="1"/>
          </p:cNvSpPr>
          <p:nvPr>
            <p:ph type="sldImg"/>
          </p:nvPr>
        </p:nvSpPr>
        <p:spPr>
          <a:ln/>
        </p:spPr>
      </p:sp>
      <p:sp>
        <p:nvSpPr>
          <p:cNvPr id="41989" name="Rectangle 3"/>
          <p:cNvSpPr>
            <a:spLocks noGrp="1" noChangeArrowheads="1"/>
          </p:cNvSpPr>
          <p:nvPr>
            <p:ph type="body" idx="1"/>
          </p:nvPr>
        </p:nvSpPr>
        <p:spPr>
          <a:noFill/>
        </p:spPr>
        <p:txBody>
          <a:bodyPr/>
          <a:lstStyle/>
          <a:p>
            <a:pPr eaLnBrk="1" hangingPunct="1"/>
            <a:r>
              <a:rPr lang="en-GB" b="1" smtClean="0"/>
              <a:t>Photo credit: </a:t>
            </a:r>
            <a:r>
              <a:rPr lang="en-GB" smtClean="0"/>
              <a:t>Jupiterimages Corporation</a:t>
            </a:r>
          </a:p>
          <a:p>
            <a:pPr eaLnBrk="1" hangingPunct="1"/>
            <a:endParaRPr lang="en-GB" smtClean="0"/>
          </a:p>
          <a:p>
            <a:pPr eaLnBrk="1" hangingPunct="1"/>
            <a:r>
              <a:rPr lang="en-GB" b="1" smtClean="0"/>
              <a:t>Teacher notes</a:t>
            </a:r>
          </a:p>
          <a:p>
            <a:pPr eaLnBrk="1" hangingPunct="1"/>
            <a:r>
              <a:rPr lang="en-GB" smtClean="0"/>
              <a:t>See the ‘</a:t>
            </a:r>
            <a:r>
              <a:rPr lang="en-GB" b="1" smtClean="0"/>
              <a:t>Transport Across Membranes</a:t>
            </a:r>
            <a:r>
              <a:rPr lang="en-GB" smtClean="0"/>
              <a:t>’ presentation for more information about diffusion and concentration gradients.</a:t>
            </a:r>
            <a:endParaRPr lang="en-GB" b="1"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90041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3993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756508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00741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8426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38482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886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9324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990600" y="990600"/>
            <a:ext cx="7943088" cy="5257800"/>
          </a:xfrm>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47316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45446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51467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43405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0" descr="title_slide_gas_exchang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9"/>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92277DB9-9B3F-4A11-9720-33105C20B2B1}"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4" name="Text Box 20"/>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5" name="Picture 21" descr="forward_arrow_colour">
            <a:hlinkClick r:id="" action="ppaction://hlinkshowjump?jump=nextslide"/>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92061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73443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622240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24560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41021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6823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6523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426040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68843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45883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90691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2250" y="53975"/>
            <a:ext cx="7240588" cy="5492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00328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95794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40313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78887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59881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81373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82008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1499275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90764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528175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958363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70404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06305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4594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79375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15752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481643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6436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41777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77021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9374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170668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74646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30693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53975"/>
            <a:ext cx="2116137" cy="6072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2250" y="53975"/>
            <a:ext cx="6196013" cy="60721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7704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22250" y="53975"/>
            <a:ext cx="8464550" cy="60721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3989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906F27F-5A9D-4063-AE89-7B163B3090D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0B0C0DAE-719F-46F6-8CB5-8A38DE521B78}" type="datetimeFigureOut">
              <a:rPr lang="en-US" smtClean="0"/>
              <a:pPr/>
              <a:t>26/01/2015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906F27F-5A9D-4063-AE89-7B163B3090DC}"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2.png"/><Relationship Id="rId15" Type="http://schemas.openxmlformats.org/officeDocument/2006/relationships/image" Target="../media/image3.png"/><Relationship Id="rId16" Type="http://schemas.openxmlformats.org/officeDocument/2006/relationships/image" Target="../media/image4.png"/><Relationship Id="rId17" Type="http://schemas.openxmlformats.org/officeDocument/2006/relationships/slide" Target="../slides/slide9.xml"/><Relationship Id="rId18" Type="http://schemas.openxmlformats.org/officeDocument/2006/relationships/slide" Target="../slides/slide21.xml"/><Relationship Id="rId19" Type="http://schemas.openxmlformats.org/officeDocument/2006/relationships/slide" Target="../slides/slide17.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Relationship Id="rId14" Type="http://schemas.openxmlformats.org/officeDocument/2006/relationships/theme" Target="../theme/theme3.xml"/><Relationship Id="rId15" Type="http://schemas.openxmlformats.org/officeDocument/2006/relationships/image" Target="../media/image5.png"/><Relationship Id="rId16" Type="http://schemas.openxmlformats.org/officeDocument/2006/relationships/image" Target="../media/image4.png"/><Relationship Id="rId17" Type="http://schemas.openxmlformats.org/officeDocument/2006/relationships/image" Target="../media/image6.pn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slideLayout" Target="../slideLayouts/slideLayout48.xml"/><Relationship Id="rId13" Type="http://schemas.openxmlformats.org/officeDocument/2006/relationships/theme" Target="../theme/theme4.xml"/><Relationship Id="rId14" Type="http://schemas.openxmlformats.org/officeDocument/2006/relationships/image" Target="../media/image8.png"/><Relationship Id="rId15" Type="http://schemas.openxmlformats.org/officeDocument/2006/relationships/image" Target="../media/image3.png"/><Relationship Id="rId16" Type="http://schemas.openxmlformats.org/officeDocument/2006/relationships/image" Target="../media/image4.png"/><Relationship Id="rId17" Type="http://schemas.openxmlformats.org/officeDocument/2006/relationships/slide" Target="../slides/slide3.xml"/><Relationship Id="rId18" Type="http://schemas.openxmlformats.org/officeDocument/2006/relationships/slide" Target="../slides/slide21.xml"/><Relationship Id="rId19" Type="http://schemas.openxmlformats.org/officeDocument/2006/relationships/slide" Target="../slides/slide17.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theme" Target="../theme/theme5.xml"/><Relationship Id="rId14" Type="http://schemas.openxmlformats.org/officeDocument/2006/relationships/image" Target="../media/image5.png"/><Relationship Id="rId15" Type="http://schemas.openxmlformats.org/officeDocument/2006/relationships/image" Target="../media/image4.png"/><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0B0C0DAE-719F-46F6-8CB5-8A38DE521B78}" type="datetimeFigureOut">
              <a:rPr lang="en-US" smtClean="0"/>
              <a:pPr/>
              <a:t>26/01/2015</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906F27F-5A9D-4063-AE89-7B163B3090DC}"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362" name="Picture 12" descr="contents_slide_gas_exchange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7"/>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4D66080C-BED0-4273-994E-96DFDCAA5E3C}"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5364" name="Text Box 8"/>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5365" name="Picture 9" descr="forward_arrow_colour">
            <a:hlinkClick r:id="" action="ppaction://hlinkshowjump?jump=next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0"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Rectangle 15">
            <a:hlinkClick r:id="rId17" action="ppaction://hlinksldjump"/>
          </p:cNvPr>
          <p:cNvSpPr>
            <a:spLocks noChangeArrowheads="1"/>
          </p:cNvSpPr>
          <p:nvPr userDrawn="1"/>
        </p:nvSpPr>
        <p:spPr bwMode="auto">
          <a:xfrm>
            <a:off x="3390900" y="3416300"/>
            <a:ext cx="23368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5368" name="Rectangle 16">
            <a:hlinkClick r:id="rId18" action="ppaction://hlinksldjump"/>
          </p:cNvPr>
          <p:cNvSpPr>
            <a:spLocks noChangeArrowheads="1"/>
          </p:cNvSpPr>
          <p:nvPr userDrawn="1"/>
        </p:nvSpPr>
        <p:spPr bwMode="auto">
          <a:xfrm>
            <a:off x="2844800" y="4559300"/>
            <a:ext cx="3454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5369" name="Rectangle 17">
            <a:hlinkClick r:id="rId19" action="ppaction://hlinksldjump"/>
          </p:cNvPr>
          <p:cNvSpPr>
            <a:spLocks noChangeArrowheads="1"/>
          </p:cNvSpPr>
          <p:nvPr userDrawn="1"/>
        </p:nvSpPr>
        <p:spPr bwMode="auto">
          <a:xfrm>
            <a:off x="2705100" y="5689600"/>
            <a:ext cx="36957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val="1815340633"/>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61" descr="slide bground"/>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48"/>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8BF674C3-CD31-4555-B84B-59897BB0C903}"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4340" name="Text Box 49"/>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4341" name="Picture 50"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53"/>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pic>
        <p:nvPicPr>
          <p:cNvPr id="14343" name="Picture 60" descr="forward_arrow_grey">
            <a:hlinkClick r:id="" action="ppaction://hlinkshowjump?jump=nextslide"/>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8080950"/>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Ls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a:solidFill>
            <a:srgbClr val="10BC45"/>
          </a:solidFill>
          <a:latin typeface="+mj-lt"/>
          <a:ea typeface="+mj-ea"/>
          <a:cs typeface="+mj-cs"/>
        </a:defRPr>
      </a:lvl1pPr>
      <a:lvl2pPr algn="l" rtl="0" eaLnBrk="0" fontAlgn="base" hangingPunct="0">
        <a:spcBef>
          <a:spcPct val="0"/>
        </a:spcBef>
        <a:spcAft>
          <a:spcPct val="0"/>
        </a:spcAft>
        <a:defRPr sz="2800" b="1">
          <a:solidFill>
            <a:srgbClr val="10BC45"/>
          </a:solidFill>
          <a:latin typeface="Arial" charset="0"/>
        </a:defRPr>
      </a:lvl2pPr>
      <a:lvl3pPr algn="l" rtl="0" eaLnBrk="0" fontAlgn="base" hangingPunct="0">
        <a:spcBef>
          <a:spcPct val="0"/>
        </a:spcBef>
        <a:spcAft>
          <a:spcPct val="0"/>
        </a:spcAft>
        <a:defRPr sz="2800" b="1">
          <a:solidFill>
            <a:srgbClr val="10BC45"/>
          </a:solidFill>
          <a:latin typeface="Arial" charset="0"/>
        </a:defRPr>
      </a:lvl3pPr>
      <a:lvl4pPr algn="l" rtl="0" eaLnBrk="0" fontAlgn="base" hangingPunct="0">
        <a:spcBef>
          <a:spcPct val="0"/>
        </a:spcBef>
        <a:spcAft>
          <a:spcPct val="0"/>
        </a:spcAft>
        <a:defRPr sz="2800" b="1">
          <a:solidFill>
            <a:srgbClr val="10BC45"/>
          </a:solidFill>
          <a:latin typeface="Arial" charset="0"/>
        </a:defRPr>
      </a:lvl4pPr>
      <a:lvl5pPr algn="l" rtl="0" eaLnBrk="0" fontAlgn="base" hangingPunct="0">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6" name="Picture 6" descr="contents_slide_gas_exchange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2"/>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530AA43F-C0F8-4331-84A6-9083A9F77B4F}"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6388" name="Text Box 3"/>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6389" name="Picture 4" descr="forward_arrow_colour">
            <a:hlinkClick r:id="" action="ppaction://hlinkshowjump?jump=next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descr="back_arrow_trans">
            <a:hlinkClick r:id="" action="ppaction://hlinkshowjump?jump=previousslide"/>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Rectangle 7">
            <a:hlinkClick r:id="rId17" action="ppaction://hlinksldjump"/>
          </p:cNvPr>
          <p:cNvSpPr>
            <a:spLocks noChangeArrowheads="1"/>
          </p:cNvSpPr>
          <p:nvPr userDrawn="1"/>
        </p:nvSpPr>
        <p:spPr bwMode="auto">
          <a:xfrm>
            <a:off x="3441700" y="2298700"/>
            <a:ext cx="22225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6392" name="Rectangle 8">
            <a:hlinkClick r:id="rId18" action="ppaction://hlinksldjump"/>
          </p:cNvPr>
          <p:cNvSpPr>
            <a:spLocks noChangeArrowheads="1"/>
          </p:cNvSpPr>
          <p:nvPr userDrawn="1"/>
        </p:nvSpPr>
        <p:spPr bwMode="auto">
          <a:xfrm>
            <a:off x="2819400" y="4546600"/>
            <a:ext cx="34798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
        <p:nvSpPr>
          <p:cNvPr id="16393" name="Rectangle 9">
            <a:hlinkClick r:id="rId19" action="ppaction://hlinksldjump"/>
          </p:cNvPr>
          <p:cNvSpPr>
            <a:spLocks noChangeArrowheads="1"/>
          </p:cNvSpPr>
          <p:nvPr userDrawn="1"/>
        </p:nvSpPr>
        <p:spPr bwMode="auto">
          <a:xfrm>
            <a:off x="2717800" y="5689600"/>
            <a:ext cx="36830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50000"/>
              </a:spcBef>
              <a:spcAft>
                <a:spcPct val="0"/>
              </a:spcAft>
            </a:pPr>
            <a:endParaRPr lang="en-US" sz="2400" b="1" smtClean="0">
              <a:solidFill>
                <a:srgbClr val="010066"/>
              </a:solidFill>
            </a:endParaRPr>
          </a:p>
        </p:txBody>
      </p:sp>
    </p:spTree>
    <p:extLst>
      <p:ext uri="{BB962C8B-B14F-4D97-AF65-F5344CB8AC3E}">
        <p14:creationId xmlns:p14="http://schemas.microsoft.com/office/powerpoint/2010/main" val="2222031041"/>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9458" name="Picture 2" descr="slide bground"/>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3"/>
          <p:cNvSpPr txBox="1">
            <a:spLocks noChangeArrowheads="1"/>
          </p:cNvSpPr>
          <p:nvPr userDrawn="1"/>
        </p:nvSpPr>
        <p:spPr bwMode="auto">
          <a:xfrm>
            <a:off x="896938" y="6654800"/>
            <a:ext cx="6556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fld id="{BA3A5C85-7A20-4BBA-94F7-36CCAA945BF9}" type="slidenum">
              <a:rPr lang="en-GB" sz="1000" b="0" smtClean="0">
                <a:solidFill>
                  <a:srgbClr val="5B0091"/>
                </a:solidFill>
                <a:cs typeface="Arial" charset="0"/>
              </a:rPr>
              <a:pPr algn="ctr" eaLnBrk="1" fontAlgn="base" hangingPunct="1">
                <a:spcBef>
                  <a:spcPct val="50000"/>
                </a:spcBef>
                <a:spcAft>
                  <a:spcPct val="0"/>
                </a:spcAft>
              </a:pPr>
              <a:t>‹#›</a:t>
            </a:fld>
            <a:r>
              <a:rPr lang="en-GB" sz="1000" b="0" smtClean="0">
                <a:solidFill>
                  <a:srgbClr val="5B0091"/>
                </a:solidFill>
                <a:cs typeface="Arial" charset="0"/>
              </a:rPr>
              <a:t> of 28</a:t>
            </a:r>
          </a:p>
        </p:txBody>
      </p:sp>
      <p:sp>
        <p:nvSpPr>
          <p:cNvPr id="19460" name="Text Box 4"/>
          <p:cNvSpPr txBox="1">
            <a:spLocks noChangeArrowheads="1"/>
          </p:cNvSpPr>
          <p:nvPr userDrawn="1"/>
        </p:nvSpPr>
        <p:spPr bwMode="auto">
          <a:xfrm>
            <a:off x="6445250" y="6654800"/>
            <a:ext cx="2133600" cy="244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fontAlgn="base">
              <a:spcBef>
                <a:spcPct val="0"/>
              </a:spcBef>
              <a:spcAft>
                <a:spcPct val="0"/>
              </a:spcAft>
            </a:pPr>
            <a:r>
              <a:rPr lang="en-GB" sz="1000" b="0" smtClean="0">
                <a:solidFill>
                  <a:srgbClr val="5B0091"/>
                </a:solidFill>
                <a:cs typeface="Arial" charset="0"/>
              </a:rPr>
              <a:t>© Boardworks Ltd 2008</a:t>
            </a:r>
          </a:p>
        </p:txBody>
      </p:sp>
      <p:pic>
        <p:nvPicPr>
          <p:cNvPr id="19461" name="Picture 5" descr="back_arrow_trans">
            <a:hlinkClick r:id="" action="ppaction://hlinkshowjump?jump=previousslide"/>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7950" y="6167438"/>
            <a:ext cx="6302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6"/>
          <p:cNvSpPr>
            <a:spLocks noGrp="1" noChangeArrowheads="1"/>
          </p:cNvSpPr>
          <p:nvPr>
            <p:ph type="title"/>
          </p:nvPr>
        </p:nvSpPr>
        <p:spPr bwMode="auto">
          <a:xfrm>
            <a:off x="222250" y="53975"/>
            <a:ext cx="72405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Tree>
    <p:extLst>
      <p:ext uri="{BB962C8B-B14F-4D97-AF65-F5344CB8AC3E}">
        <p14:creationId xmlns:p14="http://schemas.microsoft.com/office/powerpoint/2010/main" val="3618320662"/>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Ls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a:solidFill>
            <a:srgbClr val="10BC45"/>
          </a:solidFill>
          <a:latin typeface="+mj-lt"/>
          <a:ea typeface="+mj-ea"/>
          <a:cs typeface="+mj-cs"/>
        </a:defRPr>
      </a:lvl1pPr>
      <a:lvl2pPr algn="l" rtl="0" eaLnBrk="0" fontAlgn="base" hangingPunct="0">
        <a:spcBef>
          <a:spcPct val="0"/>
        </a:spcBef>
        <a:spcAft>
          <a:spcPct val="0"/>
        </a:spcAft>
        <a:defRPr sz="2800" b="1">
          <a:solidFill>
            <a:srgbClr val="10BC45"/>
          </a:solidFill>
          <a:latin typeface="Arial" charset="0"/>
        </a:defRPr>
      </a:lvl2pPr>
      <a:lvl3pPr algn="l" rtl="0" eaLnBrk="0" fontAlgn="base" hangingPunct="0">
        <a:spcBef>
          <a:spcPct val="0"/>
        </a:spcBef>
        <a:spcAft>
          <a:spcPct val="0"/>
        </a:spcAft>
        <a:defRPr sz="2800" b="1">
          <a:solidFill>
            <a:srgbClr val="10BC45"/>
          </a:solidFill>
          <a:latin typeface="Arial" charset="0"/>
        </a:defRPr>
      </a:lvl3pPr>
      <a:lvl4pPr algn="l" rtl="0" eaLnBrk="0" fontAlgn="base" hangingPunct="0">
        <a:spcBef>
          <a:spcPct val="0"/>
        </a:spcBef>
        <a:spcAft>
          <a:spcPct val="0"/>
        </a:spcAft>
        <a:defRPr sz="2800" b="1">
          <a:solidFill>
            <a:srgbClr val="10BC45"/>
          </a:solidFill>
          <a:latin typeface="Arial" charset="0"/>
        </a:defRPr>
      </a:lvl4pPr>
      <a:lvl5pPr algn="l" rtl="0" eaLnBrk="0" fontAlgn="base" hangingPunct="0">
        <a:spcBef>
          <a:spcPct val="0"/>
        </a:spcBef>
        <a:spcAft>
          <a:spcPct val="0"/>
        </a:spcAft>
        <a:defRPr sz="2800" b="1">
          <a:solidFill>
            <a:srgbClr val="10BC45"/>
          </a:solidFill>
          <a:latin typeface="Arial" charset="0"/>
        </a:defRPr>
      </a:lvl5pPr>
      <a:lvl6pPr marL="457200" algn="l" rtl="0" fontAlgn="base">
        <a:spcBef>
          <a:spcPct val="0"/>
        </a:spcBef>
        <a:spcAft>
          <a:spcPct val="0"/>
        </a:spcAft>
        <a:defRPr sz="2800" b="1">
          <a:solidFill>
            <a:srgbClr val="10BC45"/>
          </a:solidFill>
          <a:latin typeface="Arial" charset="0"/>
        </a:defRPr>
      </a:lvl6pPr>
      <a:lvl7pPr marL="914400" algn="l" rtl="0" fontAlgn="base">
        <a:spcBef>
          <a:spcPct val="0"/>
        </a:spcBef>
        <a:spcAft>
          <a:spcPct val="0"/>
        </a:spcAft>
        <a:defRPr sz="2800" b="1">
          <a:solidFill>
            <a:srgbClr val="10BC45"/>
          </a:solidFill>
          <a:latin typeface="Arial" charset="0"/>
        </a:defRPr>
      </a:lvl7pPr>
      <a:lvl8pPr marL="1371600" algn="l" rtl="0" fontAlgn="base">
        <a:spcBef>
          <a:spcPct val="0"/>
        </a:spcBef>
        <a:spcAft>
          <a:spcPct val="0"/>
        </a:spcAft>
        <a:defRPr sz="2800" b="1">
          <a:solidFill>
            <a:srgbClr val="10BC45"/>
          </a:solidFill>
          <a:latin typeface="Arial" charset="0"/>
        </a:defRPr>
      </a:lvl8pPr>
      <a:lvl9pPr marL="1828800" algn="l" rtl="0" fontAlgn="base">
        <a:spcBef>
          <a:spcPct val="0"/>
        </a:spcBef>
        <a:spcAft>
          <a:spcPct val="0"/>
        </a:spcAft>
        <a:defRPr sz="2800" b="1">
          <a:solidFill>
            <a:srgbClr val="10BC45"/>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 Id="rId3"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5"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kf7vBjhjwec" TargetMode="External"/><Relationship Id="rId4" Type="http://schemas.openxmlformats.org/officeDocument/2006/relationships/hyperlink" Target="http://www.youtube.com/watch?v=YLsmEhnYdM0&amp;feature=related" TargetMode="External"/><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gif"/><Relationship Id="rId3" Type="http://schemas.openxmlformats.org/officeDocument/2006/relationships/image" Target="../media/image41.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3.png"/><Relationship Id="rId5" Type="http://schemas.openxmlformats.org/officeDocument/2006/relationships/image" Target="../media/image45.jpeg"/><Relationship Id="rId6" Type="http://schemas.openxmlformats.org/officeDocument/2006/relationships/image" Target="../media/image46.png"/><Relationship Id="rId1" Type="http://schemas.openxmlformats.org/officeDocument/2006/relationships/slideLayout" Target="../slideLayouts/slideLayout25.xml"/><Relationship Id="rId2" Type="http://schemas.openxmlformats.org/officeDocument/2006/relationships/notesSlide" Target="../notesSlides/notesSlide3.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3.png"/><Relationship Id="rId5" Type="http://schemas.openxmlformats.org/officeDocument/2006/relationships/image" Target="../media/image47.jpeg"/><Relationship Id="rId6" Type="http://schemas.openxmlformats.org/officeDocument/2006/relationships/image" Target="../media/image48.png"/><Relationship Id="rId1" Type="http://schemas.openxmlformats.org/officeDocument/2006/relationships/slideLayout" Target="../slideLayouts/slideLayout25.xml"/><Relationship Id="rId2" Type="http://schemas.openxmlformats.org/officeDocument/2006/relationships/notesSlide" Target="../notesSlides/notesSlide4.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11.png"/><Relationship Id="rId5"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notesSlide" Target="../notesSlides/notesSlide5.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11.png"/><Relationship Id="rId5"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11.png"/><Relationship Id="rId5" Type="http://schemas.openxmlformats.org/officeDocument/2006/relationships/image" Target="../media/image3.png"/><Relationship Id="rId6" Type="http://schemas.openxmlformats.org/officeDocument/2006/relationships/image" Target="../media/image51.jpeg"/><Relationship Id="rId7" Type="http://schemas.openxmlformats.org/officeDocument/2006/relationships/image" Target="../media/image52.png"/><Relationship Id="rId1" Type="http://schemas.openxmlformats.org/officeDocument/2006/relationships/slideLayout" Target="../slideLayouts/slideLayout25.xml"/><Relationship Id="rId2" Type="http://schemas.openxmlformats.org/officeDocument/2006/relationships/notesSlide" Target="../notesSlides/notesSlide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3.png"/><Relationship Id="rId5" Type="http://schemas.openxmlformats.org/officeDocument/2006/relationships/image" Target="../media/image54.jpeg"/><Relationship Id="rId6" Type="http://schemas.openxmlformats.org/officeDocument/2006/relationships/image" Target="../media/image55.png"/><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11.png"/><Relationship Id="rId5"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notesSlide" Target="../notesSlides/notesSlide11.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3.png"/><Relationship Id="rId1" Type="http://schemas.openxmlformats.org/officeDocument/2006/relationships/slideLayout" Target="../slideLayouts/slideLayout25.xml"/><Relationship Id="rId2" Type="http://schemas.openxmlformats.org/officeDocument/2006/relationships/notesSlide" Target="../notesSlides/notesSlide1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3.png"/><Relationship Id="rId5" Type="http://schemas.openxmlformats.org/officeDocument/2006/relationships/image" Target="../media/image58.jpeg"/><Relationship Id="rId6" Type="http://schemas.openxmlformats.org/officeDocument/2006/relationships/image" Target="../media/image59.png"/><Relationship Id="rId1" Type="http://schemas.openxmlformats.org/officeDocument/2006/relationships/slideLayout" Target="../slideLayouts/slideLayout36.xml"/><Relationship Id="rId2" Type="http://schemas.openxmlformats.org/officeDocument/2006/relationships/notesSlide" Target="../notesSlides/notesSlide13.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3.png"/><Relationship Id="rId5" Type="http://schemas.openxmlformats.org/officeDocument/2006/relationships/image" Target="../media/image60.jpeg"/><Relationship Id="rId6" Type="http://schemas.openxmlformats.org/officeDocument/2006/relationships/image" Target="../media/image61.png"/><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62.jpeg"/><Relationship Id="rId5" Type="http://schemas.openxmlformats.org/officeDocument/2006/relationships/image" Target="../media/image63.png"/><Relationship Id="rId1" Type="http://schemas.openxmlformats.org/officeDocument/2006/relationships/slideLayout" Target="../slideLayouts/slideLayout60.xml"/><Relationship Id="rId2" Type="http://schemas.openxmlformats.org/officeDocument/2006/relationships/notesSlide" Target="../notesSlides/notesSlide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gi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gif"/><Relationship Id="rId3" Type="http://schemas.openxmlformats.org/officeDocument/2006/relationships/image" Target="../media/image70.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 Id="rId3" Type="http://schemas.openxmlformats.org/officeDocument/2006/relationships/image" Target="../media/image17.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76200"/>
            <a:ext cx="7406640" cy="1472184"/>
          </a:xfrm>
        </p:spPr>
        <p:txBody>
          <a:bodyPr/>
          <a:lstStyle/>
          <a:p>
            <a:r>
              <a:rPr lang="en-US" dirty="0" smtClean="0"/>
              <a:t>Gas Exchange</a:t>
            </a:r>
            <a:endParaRPr lang="en-US" dirty="0"/>
          </a:p>
        </p:txBody>
      </p:sp>
      <p:pic>
        <p:nvPicPr>
          <p:cNvPr id="50178" name="Picture 2" descr="http://cas.bellarmine.edu/tietjen/images/GasExchSys.gif"/>
          <p:cNvPicPr>
            <a:picLocks noChangeAspect="1" noChangeArrowheads="1"/>
          </p:cNvPicPr>
          <p:nvPr/>
        </p:nvPicPr>
        <p:blipFill>
          <a:blip r:embed="rId2" cstate="print"/>
          <a:srcRect/>
          <a:stretch>
            <a:fillRect/>
          </a:stretch>
        </p:blipFill>
        <p:spPr bwMode="auto">
          <a:xfrm>
            <a:off x="1371601" y="2013732"/>
            <a:ext cx="7596620" cy="4615668"/>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7498080" cy="1143000"/>
          </a:xfrm>
        </p:spPr>
        <p:txBody>
          <a:bodyPr/>
          <a:lstStyle/>
          <a:p>
            <a:r>
              <a:rPr lang="en-US" dirty="0" smtClean="0"/>
              <a:t>earthworms</a:t>
            </a:r>
            <a:endParaRPr lang="en-US" dirty="0"/>
          </a:p>
        </p:txBody>
      </p:sp>
      <p:sp>
        <p:nvSpPr>
          <p:cNvPr id="3" name="Content Placeholder 2"/>
          <p:cNvSpPr>
            <a:spLocks noGrp="1"/>
          </p:cNvSpPr>
          <p:nvPr>
            <p:ph idx="1"/>
          </p:nvPr>
        </p:nvSpPr>
        <p:spPr>
          <a:xfrm>
            <a:off x="990600" y="685800"/>
            <a:ext cx="7943088" cy="5562600"/>
          </a:xfrm>
        </p:spPr>
        <p:txBody>
          <a:bodyPr>
            <a:normAutofit/>
          </a:bodyPr>
          <a:lstStyle/>
          <a:p>
            <a:r>
              <a:rPr lang="en-US" dirty="0"/>
              <a:t>h</a:t>
            </a:r>
            <a:r>
              <a:rPr lang="en-US" dirty="0" smtClean="0"/>
              <a:t>ave an increased efficiency of gaseous exchange (sufficient for a slow moving animal)</a:t>
            </a:r>
          </a:p>
          <a:p>
            <a:r>
              <a:rPr lang="en-US" dirty="0"/>
              <a:t>a</a:t>
            </a:r>
            <a:r>
              <a:rPr lang="en-US" dirty="0" smtClean="0"/>
              <a:t>re multicellular, terrestrial animals restricted to damp areas (for gas exchange)</a:t>
            </a:r>
          </a:p>
          <a:p>
            <a:r>
              <a:rPr lang="en-US" dirty="0" smtClean="0"/>
              <a:t>long tube shape for high surface area</a:t>
            </a:r>
          </a:p>
          <a:p>
            <a:r>
              <a:rPr lang="en-US" dirty="0" smtClean="0"/>
              <a:t>moist body surface (mucus) for diffusion of gases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343400"/>
            <a:ext cx="2527300" cy="2499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Earthworms</a:t>
            </a:r>
            <a:endParaRPr lang="en-US" dirty="0"/>
          </a:p>
        </p:txBody>
      </p:sp>
      <p:sp>
        <p:nvSpPr>
          <p:cNvPr id="3" name="Content Placeholder 2"/>
          <p:cNvSpPr>
            <a:spLocks noGrp="1"/>
          </p:cNvSpPr>
          <p:nvPr>
            <p:ph idx="1"/>
          </p:nvPr>
        </p:nvSpPr>
        <p:spPr>
          <a:xfrm>
            <a:off x="990600" y="914400"/>
            <a:ext cx="7943088" cy="5257800"/>
          </a:xfrm>
        </p:spPr>
        <p:txBody>
          <a:bodyPr/>
          <a:lstStyle/>
          <a:p>
            <a:r>
              <a:rPr lang="en-US" dirty="0" smtClean="0"/>
              <a:t>use </a:t>
            </a:r>
            <a:r>
              <a:rPr lang="en-US" dirty="0"/>
              <a:t>their outer surfaces as gas exchange </a:t>
            </a:r>
            <a:r>
              <a:rPr lang="en-US" dirty="0" smtClean="0"/>
              <a:t>surfaces</a:t>
            </a:r>
          </a:p>
          <a:p>
            <a:r>
              <a:rPr lang="en-US" dirty="0" smtClean="0"/>
              <a:t>have </a:t>
            </a:r>
            <a:r>
              <a:rPr lang="en-US" dirty="0"/>
              <a:t>a series of thin-walled blood vessels known as </a:t>
            </a:r>
            <a:r>
              <a:rPr lang="en-US" dirty="0" smtClean="0"/>
              <a:t>capillaries</a:t>
            </a: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961162"/>
            <a:ext cx="6037263" cy="389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21512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have a closed circulatory system (blood vessels- </a:t>
            </a:r>
            <a:r>
              <a:rPr lang="en-US" i="1" dirty="0"/>
              <a:t>which is more efficient</a:t>
            </a:r>
            <a:r>
              <a:rPr lang="en-US" dirty="0"/>
              <a:t>) and blood pigments (</a:t>
            </a:r>
            <a:r>
              <a:rPr lang="en-US" i="1" dirty="0" err="1"/>
              <a:t>haemoglobin</a:t>
            </a:r>
            <a:r>
              <a:rPr lang="en-US" dirty="0"/>
              <a:t>) to bind oxygen</a:t>
            </a:r>
          </a:p>
          <a:p>
            <a:r>
              <a:rPr lang="en-US" dirty="0"/>
              <a:t>gas exchange occurs at capillaries located throughout the body tissues as well as those in the respiratory surface</a:t>
            </a:r>
          </a:p>
          <a:p>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3998404"/>
            <a:ext cx="6052963" cy="270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21545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 </a:t>
            </a:r>
            <a:endParaRPr lang="en-US" dirty="0"/>
          </a:p>
        </p:txBody>
      </p:sp>
      <p:sp>
        <p:nvSpPr>
          <p:cNvPr id="3" name="Content Placeholder 2"/>
          <p:cNvSpPr>
            <a:spLocks noGrp="1"/>
          </p:cNvSpPr>
          <p:nvPr>
            <p:ph idx="1"/>
          </p:nvPr>
        </p:nvSpPr>
        <p:spPr>
          <a:xfrm>
            <a:off x="990600" y="762000"/>
            <a:ext cx="7943088" cy="5486400"/>
          </a:xfrm>
        </p:spPr>
        <p:txBody>
          <a:bodyPr/>
          <a:lstStyle/>
          <a:p>
            <a:r>
              <a:rPr lang="en-US" dirty="0" smtClean="0"/>
              <a:t>Have a hard exoskeleton which is not suitable for gas exchange</a:t>
            </a:r>
          </a:p>
          <a:p>
            <a:r>
              <a:rPr lang="en-US" dirty="0" smtClean="0"/>
              <a:t>have evolved a different system of gaseous exchange to other land animals (need lots of energy for rapid flight)</a:t>
            </a:r>
          </a:p>
          <a:p>
            <a:pPr marL="82296" indent="0">
              <a:buNone/>
            </a:pPr>
            <a:endParaRPr lang="en-US" dirty="0"/>
          </a:p>
        </p:txBody>
      </p:sp>
      <p:pic>
        <p:nvPicPr>
          <p:cNvPr id="40962" name="Picture 2" descr="http://www.kapiticollege.school.nz/ClassWebs/SciWeb/Sci202/resp-system.jpg"/>
          <p:cNvPicPr>
            <a:picLocks noChangeAspect="1" noChangeArrowheads="1"/>
          </p:cNvPicPr>
          <p:nvPr/>
        </p:nvPicPr>
        <p:blipFill>
          <a:blip r:embed="rId2" cstate="print"/>
          <a:srcRect/>
          <a:stretch>
            <a:fillRect/>
          </a:stretch>
        </p:blipFill>
        <p:spPr bwMode="auto">
          <a:xfrm>
            <a:off x="152400" y="3632200"/>
            <a:ext cx="4177462" cy="2743200"/>
          </a:xfrm>
          <a:prstGeom prst="rect">
            <a:avLst/>
          </a:prstGeom>
          <a:noFill/>
        </p:spPr>
      </p:pic>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595329"/>
            <a:ext cx="4381500" cy="292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261852"/>
            <a:ext cx="5520673"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I</a:t>
            </a:r>
            <a:r>
              <a:rPr lang="en-US" dirty="0" smtClean="0"/>
              <a:t>nsects</a:t>
            </a:r>
            <a:endParaRPr lang="en-US" dirty="0"/>
          </a:p>
        </p:txBody>
      </p:sp>
      <p:sp>
        <p:nvSpPr>
          <p:cNvPr id="3" name="Content Placeholder 2"/>
          <p:cNvSpPr>
            <a:spLocks noGrp="1"/>
          </p:cNvSpPr>
          <p:nvPr>
            <p:ph idx="1"/>
          </p:nvPr>
        </p:nvSpPr>
        <p:spPr/>
        <p:txBody>
          <a:bodyPr/>
          <a:lstStyle/>
          <a:p>
            <a:r>
              <a:rPr lang="en-US" dirty="0"/>
              <a:t>D</a:t>
            </a:r>
            <a:r>
              <a:rPr lang="en-US" dirty="0" smtClean="0"/>
              <a:t>o not use a transport system to carry oxygen</a:t>
            </a:r>
          </a:p>
          <a:p>
            <a:r>
              <a:rPr lang="en-US" dirty="0" smtClean="0"/>
              <a:t>Use a </a:t>
            </a:r>
            <a:r>
              <a:rPr lang="en-US" dirty="0"/>
              <a:t>branched, chitin-lined system of tracheae with openings called spiracles (that can open and close</a:t>
            </a:r>
            <a:r>
              <a:rPr lang="en-US" dirty="0" smtClean="0"/>
              <a:t>)</a:t>
            </a:r>
          </a:p>
          <a:p>
            <a:endParaRPr lang="en-US" dirty="0"/>
          </a:p>
        </p:txBody>
      </p:sp>
    </p:spTree>
    <p:extLst>
      <p:ext uri="{BB962C8B-B14F-4D97-AF65-F5344CB8AC3E}">
        <p14:creationId xmlns:p14="http://schemas.microsoft.com/office/powerpoint/2010/main" val="74715533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140" t="19492" r="10545" b="16737"/>
          <a:stretch/>
        </p:blipFill>
        <p:spPr bwMode="auto">
          <a:xfrm>
            <a:off x="1000424" y="127707"/>
            <a:ext cx="7305376" cy="6496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298430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idx="1"/>
          </p:nvPr>
        </p:nvSpPr>
        <p:spPr/>
        <p:txBody>
          <a:bodyPr/>
          <a:lstStyle/>
          <a:p>
            <a:r>
              <a:rPr lang="en-US" dirty="0"/>
              <a:t>Main features:</a:t>
            </a:r>
          </a:p>
          <a:p>
            <a:pPr lvl="1"/>
            <a:r>
              <a:rPr lang="en-US" dirty="0"/>
              <a:t>Large surface area using a network of tubes</a:t>
            </a:r>
          </a:p>
          <a:p>
            <a:pPr lvl="1"/>
            <a:r>
              <a:rPr lang="en-US" dirty="0"/>
              <a:t>Small </a:t>
            </a:r>
            <a:r>
              <a:rPr lang="en-US" dirty="0" smtClean="0"/>
              <a:t>bodies so that diffusion from tubes to tissues is sufficient</a:t>
            </a:r>
          </a:p>
          <a:p>
            <a:pPr lvl="1"/>
            <a:r>
              <a:rPr lang="en-US" dirty="0" smtClean="0"/>
              <a:t>Thin, fluid filled </a:t>
            </a:r>
            <a:r>
              <a:rPr lang="en-US" dirty="0" err="1" smtClean="0"/>
              <a:t>tracheoles</a:t>
            </a:r>
            <a:r>
              <a:rPr lang="en-US" dirty="0" smtClean="0"/>
              <a:t> to allow gases to dissolve and diffuse to/from tissues efficiently</a:t>
            </a:r>
          </a:p>
          <a:p>
            <a:pPr lvl="1"/>
            <a:r>
              <a:rPr lang="en-US" dirty="0" smtClean="0"/>
              <a:t>Some species have rhythmical muscle contraction to assist the diffusion of gases (ventilation)</a:t>
            </a:r>
          </a:p>
          <a:p>
            <a:pPr lvl="1"/>
            <a:endParaRPr lang="en-US" dirty="0"/>
          </a:p>
          <a:p>
            <a:endParaRPr lang="en-US" dirty="0"/>
          </a:p>
        </p:txBody>
      </p:sp>
    </p:spTree>
    <p:extLst>
      <p:ext uri="{BB962C8B-B14F-4D97-AF65-F5344CB8AC3E}">
        <p14:creationId xmlns:p14="http://schemas.microsoft.com/office/powerpoint/2010/main" val="28094311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insects</a:t>
            </a:r>
            <a:endParaRPr lang="en-US" dirty="0"/>
          </a:p>
        </p:txBody>
      </p:sp>
      <p:sp>
        <p:nvSpPr>
          <p:cNvPr id="3" name="Content Placeholder 2"/>
          <p:cNvSpPr>
            <a:spLocks noGrp="1"/>
          </p:cNvSpPr>
          <p:nvPr>
            <p:ph idx="1"/>
          </p:nvPr>
        </p:nvSpPr>
        <p:spPr/>
        <p:txBody>
          <a:bodyPr/>
          <a:lstStyle/>
          <a:p>
            <a:pPr marL="365760" lvl="1" indent="-283464">
              <a:spcBef>
                <a:spcPts val="600"/>
              </a:spcBef>
              <a:buSzPct val="80000"/>
              <a:buFont typeface="Wingdings 2"/>
              <a:buChar char=""/>
            </a:pPr>
            <a:r>
              <a:rPr lang="en-US" dirty="0"/>
              <a:t>Can control the rate of gas exchange </a:t>
            </a:r>
            <a:r>
              <a:rPr lang="en-US" dirty="0" smtClean="0"/>
              <a:t>using lactic acid</a:t>
            </a:r>
          </a:p>
          <a:p>
            <a:pPr marL="612648" lvl="2" indent="-283464">
              <a:spcBef>
                <a:spcPts val="600"/>
              </a:spcBef>
              <a:buSzPct val="80000"/>
              <a:buFont typeface="Wingdings 2"/>
              <a:buChar char=""/>
            </a:pPr>
            <a:r>
              <a:rPr lang="en-US" dirty="0" smtClean="0"/>
              <a:t>High respiration rate means more lactic acid made and stored in tissues</a:t>
            </a:r>
          </a:p>
          <a:p>
            <a:pPr marL="612648" lvl="2" indent="-283464">
              <a:spcBef>
                <a:spcPts val="600"/>
              </a:spcBef>
              <a:buSzPct val="80000"/>
              <a:buFont typeface="Wingdings 2"/>
              <a:buChar char=""/>
            </a:pPr>
            <a:r>
              <a:rPr lang="en-US" dirty="0" smtClean="0"/>
              <a:t>This causes fluid to move in by osmosis from the fluid filled </a:t>
            </a:r>
            <a:r>
              <a:rPr lang="en-US" dirty="0" err="1" smtClean="0"/>
              <a:t>tracheoles</a:t>
            </a:r>
            <a:endParaRPr lang="en-US" dirty="0"/>
          </a:p>
          <a:p>
            <a:pPr marL="612648" lvl="2" indent="-283464">
              <a:spcBef>
                <a:spcPts val="600"/>
              </a:spcBef>
              <a:buSzPct val="80000"/>
              <a:buFont typeface="Wingdings 2"/>
              <a:buChar char=""/>
            </a:pPr>
            <a:r>
              <a:rPr lang="en-US" dirty="0" smtClean="0"/>
              <a:t>Gases can now diffuse faster from </a:t>
            </a:r>
            <a:r>
              <a:rPr lang="en-US" dirty="0" err="1" smtClean="0"/>
              <a:t>tracheoles</a:t>
            </a:r>
            <a:r>
              <a:rPr lang="en-US" dirty="0" smtClean="0"/>
              <a:t> with less fluid in them.</a:t>
            </a:r>
          </a:p>
          <a:p>
            <a:pPr marL="329184" lvl="2" indent="0">
              <a:spcBef>
                <a:spcPts val="600"/>
              </a:spcBef>
              <a:buSzPct val="80000"/>
              <a:buNone/>
            </a:pPr>
            <a:endParaRPr lang="en-US" dirty="0"/>
          </a:p>
        </p:txBody>
      </p:sp>
    </p:spTree>
    <p:extLst>
      <p:ext uri="{BB962C8B-B14F-4D97-AF65-F5344CB8AC3E}">
        <p14:creationId xmlns:p14="http://schemas.microsoft.com/office/powerpoint/2010/main" val="103170871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Bony fish</a:t>
            </a:r>
            <a:endParaRPr lang="en-US" dirty="0"/>
          </a:p>
        </p:txBody>
      </p:sp>
      <p:sp>
        <p:nvSpPr>
          <p:cNvPr id="3" name="Content Placeholder 2"/>
          <p:cNvSpPr>
            <a:spLocks noGrp="1"/>
          </p:cNvSpPr>
          <p:nvPr>
            <p:ph idx="1"/>
          </p:nvPr>
        </p:nvSpPr>
        <p:spPr>
          <a:xfrm>
            <a:off x="990600" y="914400"/>
            <a:ext cx="7943088" cy="5181600"/>
          </a:xfrm>
        </p:spPr>
        <p:txBody>
          <a:bodyPr>
            <a:normAutofit/>
          </a:bodyPr>
          <a:lstStyle/>
          <a:p>
            <a:r>
              <a:rPr lang="en-US" dirty="0" smtClean="0"/>
              <a:t>larger </a:t>
            </a:r>
            <a:r>
              <a:rPr lang="en-US" dirty="0"/>
              <a:t>and </a:t>
            </a:r>
            <a:r>
              <a:rPr lang="en-US" dirty="0" smtClean="0"/>
              <a:t>active animals so high demand for oxygen</a:t>
            </a:r>
          </a:p>
          <a:p>
            <a:r>
              <a:rPr lang="en-US" dirty="0"/>
              <a:t>u</a:t>
            </a:r>
            <a:r>
              <a:rPr lang="en-US" dirty="0" smtClean="0"/>
              <a:t>se gills </a:t>
            </a:r>
            <a:r>
              <a:rPr lang="en-US" dirty="0"/>
              <a:t>with a large surface extended by gill </a:t>
            </a:r>
            <a:r>
              <a:rPr lang="en-US" dirty="0" smtClean="0"/>
              <a:t>filaments with lamellae (</a:t>
            </a:r>
            <a:r>
              <a:rPr lang="en-US" dirty="0" err="1" smtClean="0"/>
              <a:t>ie</a:t>
            </a:r>
            <a:r>
              <a:rPr lang="en-US" dirty="0" smtClean="0"/>
              <a:t> highly folded)</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024956"/>
            <a:ext cx="4286250"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50" y="3066329"/>
            <a:ext cx="4171950" cy="3740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2940" y="3200400"/>
            <a:ext cx="4060059"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447800" y="-304800"/>
            <a:ext cx="7498080" cy="1143000"/>
          </a:xfrm>
        </p:spPr>
        <p:txBody>
          <a:bodyPr/>
          <a:lstStyle/>
          <a:p>
            <a:r>
              <a:rPr lang="en-US" dirty="0" smtClean="0"/>
              <a:t>gills</a:t>
            </a:r>
            <a:endParaRPr lang="en-US" dirty="0"/>
          </a:p>
        </p:txBody>
      </p:sp>
      <p:sp>
        <p:nvSpPr>
          <p:cNvPr id="3" name="Content Placeholder 2"/>
          <p:cNvSpPr>
            <a:spLocks noGrp="1"/>
          </p:cNvSpPr>
          <p:nvPr>
            <p:ph idx="1"/>
          </p:nvPr>
        </p:nvSpPr>
        <p:spPr>
          <a:xfrm>
            <a:off x="990600" y="685800"/>
            <a:ext cx="7943088" cy="5257800"/>
          </a:xfrm>
        </p:spPr>
        <p:txBody>
          <a:bodyPr/>
          <a:lstStyle/>
          <a:p>
            <a:r>
              <a:rPr lang="en-US" dirty="0"/>
              <a:t>Each gill is composed of many </a:t>
            </a:r>
            <a:r>
              <a:rPr lang="en-US" b="1" dirty="0"/>
              <a:t>filaments</a:t>
            </a:r>
            <a:r>
              <a:rPr lang="en-US" dirty="0"/>
              <a:t> that are each covered in many </a:t>
            </a:r>
            <a:r>
              <a:rPr lang="en-US" b="1" dirty="0" smtClean="0"/>
              <a:t>lamellae</a:t>
            </a:r>
            <a:r>
              <a:rPr lang="en-US" dirty="0" smtClean="0"/>
              <a:t> to increase surface area. </a:t>
            </a:r>
          </a:p>
          <a:p>
            <a:r>
              <a:rPr lang="en-US" dirty="0" smtClean="0"/>
              <a:t>The </a:t>
            </a:r>
            <a:r>
              <a:rPr lang="en-US" dirty="0"/>
              <a:t>lamellae contain blood capillaries, which have blood flowing in the opposite direction to the water. </a:t>
            </a:r>
            <a:endParaRPr lang="en-US" dirty="0" smtClean="0"/>
          </a:p>
          <a:p>
            <a:pPr marL="82296" indent="0">
              <a:buNone/>
            </a:pPr>
            <a:endParaRPr lang="en-US" dirty="0"/>
          </a:p>
        </p:txBody>
      </p:sp>
    </p:spTree>
    <p:extLst>
      <p:ext uri="{BB962C8B-B14F-4D97-AF65-F5344CB8AC3E}">
        <p14:creationId xmlns:p14="http://schemas.microsoft.com/office/powerpoint/2010/main" val="95560385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GB" smtClean="0"/>
              <a:t>Exchange surfaces</a:t>
            </a:r>
          </a:p>
        </p:txBody>
      </p:sp>
      <p:sp>
        <p:nvSpPr>
          <p:cNvPr id="21507" name="Text Box 3"/>
          <p:cNvSpPr txBox="1">
            <a:spLocks noChangeArrowheads="1"/>
          </p:cNvSpPr>
          <p:nvPr/>
        </p:nvSpPr>
        <p:spPr bwMode="auto">
          <a:xfrm>
            <a:off x="563563" y="784225"/>
            <a:ext cx="8104187"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All organisms require nutrients and the ability to excrete waste. Many simple organisms, such as bacteria and sea anemones, can exchange substances directly across their external surfaces.</a:t>
            </a:r>
          </a:p>
        </p:txBody>
      </p:sp>
      <p:sp>
        <p:nvSpPr>
          <p:cNvPr id="1189894" name="Text Box 6"/>
          <p:cNvSpPr txBox="1">
            <a:spLocks noChangeArrowheads="1"/>
          </p:cNvSpPr>
          <p:nvPr/>
        </p:nvSpPr>
        <p:spPr bwMode="auto">
          <a:xfrm>
            <a:off x="563563" y="5311775"/>
            <a:ext cx="54562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In mammals, gas exchange occurs in the lungs, and in particular the </a:t>
            </a:r>
            <a:r>
              <a:rPr lang="en-GB" smtClean="0">
                <a:solidFill>
                  <a:srgbClr val="10BC45"/>
                </a:solidFill>
              </a:rPr>
              <a:t>alveoli</a:t>
            </a:r>
            <a:r>
              <a:rPr lang="en-GB" b="0" smtClean="0"/>
              <a:t>.</a:t>
            </a:r>
          </a:p>
        </p:txBody>
      </p:sp>
      <p:sp>
        <p:nvSpPr>
          <p:cNvPr id="1189895" name="Text Box 7"/>
          <p:cNvSpPr txBox="1">
            <a:spLocks noChangeArrowheads="1"/>
          </p:cNvSpPr>
          <p:nvPr/>
        </p:nvSpPr>
        <p:spPr bwMode="auto">
          <a:xfrm>
            <a:off x="563563" y="2414588"/>
            <a:ext cx="56959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Larger organisms require specialized </a:t>
            </a:r>
            <a:r>
              <a:rPr lang="en-GB" smtClean="0">
                <a:solidFill>
                  <a:srgbClr val="10BC45"/>
                </a:solidFill>
              </a:rPr>
              <a:t>gas exchange</a:t>
            </a:r>
            <a:r>
              <a:rPr lang="en-GB" b="0" smtClean="0"/>
              <a:t> and </a:t>
            </a:r>
            <a:r>
              <a:rPr lang="en-GB" smtClean="0">
                <a:solidFill>
                  <a:srgbClr val="10BC45"/>
                </a:solidFill>
              </a:rPr>
              <a:t>transport systems</a:t>
            </a:r>
            <a:r>
              <a:rPr lang="en-GB" b="0" smtClean="0"/>
              <a:t> to transport substances such as oxygen and nutrients to their cells efficiently. </a:t>
            </a:r>
          </a:p>
        </p:txBody>
      </p:sp>
      <p:sp>
        <p:nvSpPr>
          <p:cNvPr id="21510" name="Text Box 9"/>
          <p:cNvSpPr txBox="1">
            <a:spLocks noChangeArrowheads="1"/>
          </p:cNvSpPr>
          <p:nvPr/>
        </p:nvSpPr>
        <p:spPr bwMode="auto">
          <a:xfrm>
            <a:off x="6970713" y="5032375"/>
            <a:ext cx="14303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mtClean="0">
                <a:solidFill>
                  <a:srgbClr val="FFFFFF"/>
                </a:solidFill>
              </a:rPr>
              <a:t>Crop photo</a:t>
            </a:r>
          </a:p>
        </p:txBody>
      </p:sp>
      <p:pic>
        <p:nvPicPr>
          <p:cNvPr id="1189899" name="Picture 11" descr="clown-fis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6350" y="2546350"/>
            <a:ext cx="2476500"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9900" name="Text Box 12"/>
          <p:cNvSpPr txBox="1">
            <a:spLocks noChangeArrowheads="1"/>
          </p:cNvSpPr>
          <p:nvPr/>
        </p:nvSpPr>
        <p:spPr bwMode="auto">
          <a:xfrm>
            <a:off x="563563" y="4044950"/>
            <a:ext cx="56546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Fish exchange these substances across gills, while insects have openings called </a:t>
            </a:r>
            <a:r>
              <a:rPr lang="en-GB" smtClean="0">
                <a:solidFill>
                  <a:srgbClr val="10BC45"/>
                </a:solidFill>
              </a:rPr>
              <a:t>spiracles</a:t>
            </a:r>
            <a:r>
              <a:rPr lang="en-GB" b="0" smtClean="0"/>
              <a:t> on their surfaces. </a:t>
            </a:r>
            <a:endParaRPr lang="en-GB" smtClean="0"/>
          </a:p>
        </p:txBody>
      </p:sp>
      <p:pic>
        <p:nvPicPr>
          <p:cNvPr id="21513" name="Picture 13"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9902" name="Picture 14"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17538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89899"/>
                                        </p:tgtEl>
                                        <p:attrNameLst>
                                          <p:attrName>style.visibility</p:attrName>
                                        </p:attrNameLst>
                                      </p:cBhvr>
                                      <p:to>
                                        <p:strVal val="visible"/>
                                      </p:to>
                                    </p:set>
                                    <p:animEffect transition="in" filter="wipe(up)">
                                      <p:cBhvr>
                                        <p:cTn id="7" dur="500"/>
                                        <p:tgtEl>
                                          <p:spTgt spid="1189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89895"/>
                                        </p:tgtEl>
                                        <p:attrNameLst>
                                          <p:attrName>style.visibility</p:attrName>
                                        </p:attrNameLst>
                                      </p:cBhvr>
                                      <p:to>
                                        <p:strVal val="visible"/>
                                      </p:to>
                                    </p:set>
                                    <p:animEffect transition="in" filter="dissolve">
                                      <p:cBhvr>
                                        <p:cTn id="12" dur="500"/>
                                        <p:tgtEl>
                                          <p:spTgt spid="11898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89900"/>
                                        </p:tgtEl>
                                        <p:attrNameLst>
                                          <p:attrName>style.visibility</p:attrName>
                                        </p:attrNameLst>
                                      </p:cBhvr>
                                      <p:to>
                                        <p:strVal val="visible"/>
                                      </p:to>
                                    </p:set>
                                    <p:animEffect transition="in" filter="dissolve">
                                      <p:cBhvr>
                                        <p:cTn id="17" dur="500"/>
                                        <p:tgtEl>
                                          <p:spTgt spid="11899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89894"/>
                                        </p:tgtEl>
                                        <p:attrNameLst>
                                          <p:attrName>style.visibility</p:attrName>
                                        </p:attrNameLst>
                                      </p:cBhvr>
                                      <p:to>
                                        <p:strVal val="visible"/>
                                      </p:to>
                                    </p:set>
                                    <p:animEffect transition="in" filter="dissolve">
                                      <p:cBhvr>
                                        <p:cTn id="22" dur="500"/>
                                        <p:tgtEl>
                                          <p:spTgt spid="1189894"/>
                                        </p:tgtEl>
                                      </p:cBhvr>
                                    </p:animEffect>
                                  </p:childTnLst>
                                </p:cTn>
                              </p:par>
                            </p:childTnLst>
                          </p:cTn>
                        </p:par>
                        <p:par>
                          <p:cTn id="23" fill="hold" nodeType="afterGroup">
                            <p:stCondLst>
                              <p:cond delay="500"/>
                            </p:stCondLst>
                            <p:childTnLst>
                              <p:par>
                                <p:cTn id="24" presetID="1" presetClass="entr" presetSubtype="0" fill="hold" nodeType="afterEffect">
                                  <p:stCondLst>
                                    <p:cond delay="0"/>
                                  </p:stCondLst>
                                  <p:childTnLst>
                                    <p:set>
                                      <p:cBhvr>
                                        <p:cTn id="25" dur="1" fill="hold">
                                          <p:stCondLst>
                                            <p:cond delay="0"/>
                                          </p:stCondLst>
                                        </p:cTn>
                                        <p:tgtEl>
                                          <p:spTgt spid="11899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9894" grpId="0"/>
      <p:bldP spid="1189895" grpId="0"/>
      <p:bldP spid="11899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52400"/>
            <a:ext cx="7943088" cy="6096000"/>
          </a:xfrm>
        </p:spPr>
        <p:txBody>
          <a:bodyPr/>
          <a:lstStyle/>
          <a:p>
            <a:r>
              <a:rPr lang="en-US" dirty="0" smtClean="0"/>
              <a:t>The lamellae are thin, ensure that the diffusion distance between the blood, in the lamellae, and the water is short</a:t>
            </a:r>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56216"/>
            <a:ext cx="7120328"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452" y="3733800"/>
            <a:ext cx="512428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990599" y="228600"/>
            <a:ext cx="8102137" cy="6019800"/>
          </a:xfrm>
        </p:spPr>
        <p:txBody>
          <a:bodyPr/>
          <a:lstStyle/>
          <a:p>
            <a:r>
              <a:rPr lang="en-US" dirty="0"/>
              <a:t>mouth </a:t>
            </a:r>
            <a:r>
              <a:rPr lang="en-US" dirty="0" smtClean="0"/>
              <a:t>cavity (</a:t>
            </a:r>
            <a:r>
              <a:rPr lang="en-US" dirty="0" err="1" smtClean="0"/>
              <a:t>buccal</a:t>
            </a:r>
            <a:r>
              <a:rPr lang="en-US" dirty="0" smtClean="0"/>
              <a:t> cavity) and the chamber at the side (operculum cavity) </a:t>
            </a:r>
            <a:r>
              <a:rPr lang="en-US" dirty="0"/>
              <a:t>help to increase ventilation over gills (like a pump)</a:t>
            </a:r>
          </a:p>
          <a:p>
            <a:r>
              <a:rPr lang="en-US" dirty="0"/>
              <a:t>Steps:</a:t>
            </a:r>
          </a:p>
          <a:p>
            <a:pPr marL="916686" lvl="1" indent="-514350">
              <a:buFont typeface="+mj-lt"/>
              <a:buAutoNum type="arabicPeriod"/>
            </a:pPr>
            <a:r>
              <a:rPr lang="en-US" dirty="0"/>
              <a:t>Mouth opens</a:t>
            </a:r>
          </a:p>
          <a:p>
            <a:pPr marL="916686" lvl="1" indent="-514350">
              <a:buFont typeface="+mj-lt"/>
              <a:buAutoNum type="arabicPeriod"/>
            </a:pPr>
            <a:r>
              <a:rPr lang="en-US" dirty="0"/>
              <a:t>Operculum </a:t>
            </a:r>
            <a:r>
              <a:rPr lang="en-US" dirty="0" smtClean="0"/>
              <a:t>(gill cover) closes</a:t>
            </a:r>
            <a:endParaRPr lang="en-US" dirty="0"/>
          </a:p>
          <a:p>
            <a:pPr marL="916686" lvl="1" indent="-514350">
              <a:buFont typeface="+mj-lt"/>
              <a:buAutoNum type="arabicPeriod"/>
            </a:pPr>
            <a:r>
              <a:rPr lang="en-US" dirty="0"/>
              <a:t>Floor of </a:t>
            </a:r>
            <a:r>
              <a:rPr lang="en-US" dirty="0" err="1"/>
              <a:t>buccal</a:t>
            </a:r>
            <a:r>
              <a:rPr lang="en-US" dirty="0"/>
              <a:t> cavity lowers</a:t>
            </a:r>
          </a:p>
          <a:p>
            <a:pPr marL="916686" lvl="1" indent="-514350">
              <a:buFont typeface="+mj-lt"/>
              <a:buAutoNum type="arabicPeriod"/>
            </a:pPr>
            <a:r>
              <a:rPr lang="en-US" dirty="0" smtClean="0"/>
              <a:t>These </a:t>
            </a:r>
            <a:r>
              <a:rPr lang="en-US" dirty="0"/>
              <a:t>all increases the volume </a:t>
            </a:r>
            <a:r>
              <a:rPr lang="en-US" dirty="0" smtClean="0"/>
              <a:t>inside</a:t>
            </a:r>
            <a:r>
              <a:rPr lang="en-US" dirty="0"/>
              <a:t>, t</a:t>
            </a:r>
            <a:r>
              <a:rPr lang="en-US" dirty="0" smtClean="0"/>
              <a:t>hus lowering </a:t>
            </a:r>
            <a:r>
              <a:rPr lang="en-US" dirty="0"/>
              <a:t>pressure</a:t>
            </a:r>
          </a:p>
          <a:p>
            <a:pPr marL="916686" lvl="1" indent="-514350">
              <a:buFont typeface="+mj-lt"/>
              <a:buAutoNum type="arabicPeriod"/>
            </a:pPr>
            <a:r>
              <a:rPr lang="en-US" dirty="0"/>
              <a:t>Water is drawn in</a:t>
            </a:r>
          </a:p>
          <a:p>
            <a:endParaRPr lang="en-US" dirty="0"/>
          </a:p>
        </p:txBody>
      </p:sp>
    </p:spTree>
    <p:extLst>
      <p:ext uri="{BB962C8B-B14F-4D97-AF65-F5344CB8AC3E}">
        <p14:creationId xmlns:p14="http://schemas.microsoft.com/office/powerpoint/2010/main" val="206520525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Gill ventilation</a:t>
            </a:r>
            <a:endParaRPr lang="en-US" dirty="0"/>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718" t="18856" r="10187" b="16101"/>
          <a:stretch/>
        </p:blipFill>
        <p:spPr bwMode="auto">
          <a:xfrm>
            <a:off x="1447800" y="760432"/>
            <a:ext cx="6096000" cy="4649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805836" y="5498068"/>
            <a:ext cx="6477000" cy="369332"/>
          </a:xfrm>
          <a:prstGeom prst="rect">
            <a:avLst/>
          </a:prstGeom>
          <a:noFill/>
        </p:spPr>
        <p:txBody>
          <a:bodyPr wrap="square" rtlCol="0">
            <a:spAutoFit/>
          </a:bodyPr>
          <a:lstStyle/>
          <a:p>
            <a:r>
              <a:rPr lang="en-US" u="sng" dirty="0">
                <a:hlinkClick r:id="rId3"/>
              </a:rPr>
              <a:t>http://www.youtube.com/watch?v=kf7vBjhjwec</a:t>
            </a:r>
            <a:endParaRPr lang="en-GB" dirty="0"/>
          </a:p>
        </p:txBody>
      </p:sp>
      <p:sp>
        <p:nvSpPr>
          <p:cNvPr id="4" name="TextBox 3"/>
          <p:cNvSpPr txBox="1"/>
          <p:nvPr/>
        </p:nvSpPr>
        <p:spPr>
          <a:xfrm>
            <a:off x="1805836" y="6172200"/>
            <a:ext cx="6652364" cy="369332"/>
          </a:xfrm>
          <a:prstGeom prst="rect">
            <a:avLst/>
          </a:prstGeom>
          <a:noFill/>
        </p:spPr>
        <p:txBody>
          <a:bodyPr wrap="square" rtlCol="0">
            <a:spAutoFit/>
          </a:bodyPr>
          <a:lstStyle/>
          <a:p>
            <a:r>
              <a:rPr lang="en-US" u="sng" dirty="0">
                <a:hlinkClick r:id="rId4"/>
              </a:rPr>
              <a:t>http://www.youtube.com/watch?v=YLsmEhnYdM0&amp;feature=related</a:t>
            </a:r>
            <a:endParaRPr lang="en-GB" dirty="0"/>
          </a:p>
        </p:txBody>
      </p:sp>
    </p:spTree>
    <p:extLst>
      <p:ext uri="{BB962C8B-B14F-4D97-AF65-F5344CB8AC3E}">
        <p14:creationId xmlns:p14="http://schemas.microsoft.com/office/powerpoint/2010/main" val="117029239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Counter current flow</a:t>
            </a:r>
            <a:endParaRPr lang="en-US" dirty="0"/>
          </a:p>
        </p:txBody>
      </p:sp>
      <p:sp>
        <p:nvSpPr>
          <p:cNvPr id="3" name="Content Placeholder 2"/>
          <p:cNvSpPr>
            <a:spLocks noGrp="1"/>
          </p:cNvSpPr>
          <p:nvPr>
            <p:ph idx="1"/>
          </p:nvPr>
        </p:nvSpPr>
        <p:spPr/>
        <p:txBody>
          <a:bodyPr/>
          <a:lstStyle/>
          <a:p>
            <a:r>
              <a:rPr lang="en-US" dirty="0" smtClean="0"/>
              <a:t>The lamellae contain blood capillaries, which have blood flowing in the opposite direction to the water. </a:t>
            </a:r>
          </a:p>
          <a:p>
            <a:endParaRPr lang="en-US" dirty="0"/>
          </a:p>
        </p:txBody>
      </p:sp>
      <p:pic>
        <p:nvPicPr>
          <p:cNvPr id="92162" name="Picture 2" descr="Gas exchange in fish"/>
          <p:cNvPicPr>
            <a:picLocks noChangeAspect="1" noChangeArrowheads="1"/>
          </p:cNvPicPr>
          <p:nvPr/>
        </p:nvPicPr>
        <p:blipFill>
          <a:blip r:embed="rId2" cstate="print"/>
          <a:srcRect/>
          <a:stretch>
            <a:fillRect/>
          </a:stretch>
        </p:blipFill>
        <p:spPr bwMode="auto">
          <a:xfrm>
            <a:off x="2667000" y="2438400"/>
            <a:ext cx="5848350" cy="386715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914525" y="2750820"/>
          <a:ext cx="6096000" cy="1737360"/>
        </p:xfrm>
        <a:graphic>
          <a:graphicData uri="http://schemas.openxmlformats.org/drawingml/2006/table">
            <a:tbl>
              <a:tblPr/>
              <a:tblGrid>
                <a:gridCol w="6096000"/>
              </a:tblGrid>
              <a:tr h="0">
                <a:tc>
                  <a:txBody>
                    <a:bodyPr/>
                    <a:lstStyle/>
                    <a:p>
                      <a:endParaRPr lang="en-US"/>
                    </a:p>
                  </a:txBody>
                  <a:tcPr marL="0" marR="0" marT="0" marB="0">
                    <a:lnL>
                      <a:noFill/>
                    </a:lnL>
                    <a:lnR>
                      <a:noFill/>
                    </a:lnR>
                    <a:lnT>
                      <a:noFill/>
                    </a:lnT>
                    <a:lnB>
                      <a:noFill/>
                    </a:lnB>
                    <a:solidFill>
                      <a:srgbClr val="FFFFFF"/>
                    </a:solidFill>
                  </a:tcPr>
                </a:tc>
              </a:tr>
              <a:tr h="0">
                <a:tc>
                  <a:txBody>
                    <a:bodyPr/>
                    <a:lstStyle/>
                    <a:p>
                      <a:endParaRPr lang="en-US"/>
                    </a:p>
                  </a:txBody>
                  <a:tcPr marL="0" marR="0" marT="0" marB="0">
                    <a:lnL>
                      <a:noFill/>
                    </a:lnL>
                    <a:lnR>
                      <a:noFill/>
                    </a:lnR>
                    <a:lnT>
                      <a:noFill/>
                    </a:lnT>
                    <a:lnB>
                      <a:noFill/>
                    </a:lnB>
                    <a:solidFill>
                      <a:srgbClr val="FFFFFF"/>
                    </a:solidFill>
                  </a:tcPr>
                </a:tc>
              </a:tr>
              <a:tr h="0">
                <a:tc>
                  <a:txBody>
                    <a:bodyPr/>
                    <a:lstStyle/>
                    <a:p>
                      <a:endParaRPr lang="en-US"/>
                    </a:p>
                  </a:txBody>
                  <a:tcPr marL="0" marR="0" marT="0" marB="0">
                    <a:lnL>
                      <a:noFill/>
                    </a:lnL>
                    <a:lnR>
                      <a:noFill/>
                    </a:lnR>
                    <a:lnT>
                      <a:noFill/>
                    </a:lnT>
                    <a:lnB>
                      <a:noFill/>
                    </a:lnB>
                    <a:solidFill>
                      <a:srgbClr val="FFFFFF"/>
                    </a:solidFill>
                  </a:tcPr>
                </a:tc>
              </a:tr>
              <a:tr h="0">
                <a:tc>
                  <a:txBody>
                    <a:bodyPr/>
                    <a:lstStyle/>
                    <a:p>
                      <a:pPr algn="ctr"/>
                      <a:r>
                        <a:rPr lang="en-US"/>
                        <a:t>Figure 4 </a:t>
                      </a:r>
                    </a:p>
                  </a:txBody>
                  <a:tcPr marL="0" marR="0" marT="0" marB="0">
                    <a:lnL>
                      <a:noFill/>
                    </a:lnL>
                    <a:lnR>
                      <a:noFill/>
                    </a:lnR>
                    <a:lnT>
                      <a:noFill/>
                    </a:lnT>
                    <a:lnB>
                      <a:noFill/>
                    </a:lnB>
                    <a:solidFill>
                      <a:srgbClr val="FFFFFF"/>
                    </a:solidFill>
                  </a:tcPr>
                </a:tc>
              </a:tr>
              <a:tr h="0">
                <a:tc>
                  <a:txBody>
                    <a:bodyPr/>
                    <a:lstStyle/>
                    <a:p>
                      <a:endParaRPr lang="en-US"/>
                    </a:p>
                  </a:txBody>
                  <a:tcPr>
                    <a:lnT>
                      <a:noFill/>
                    </a:lnT>
                  </a:tcPr>
                </a:tc>
              </a:tr>
              <a:tr h="0">
                <a:tc>
                  <a:txBody>
                    <a:bodyPr/>
                    <a:lstStyle/>
                    <a:p>
                      <a:pPr algn="l"/>
                      <a:endParaRPr lang="en-US" dirty="0"/>
                    </a:p>
                  </a:txBody>
                  <a:tcPr marL="0" marR="0" marT="0" marB="0">
                    <a:lnL>
                      <a:noFill/>
                    </a:lnL>
                    <a:lnR>
                      <a:noFill/>
                    </a:lnR>
                    <a:lnB>
                      <a:noFill/>
                    </a:lnB>
                    <a:solidFill>
                      <a:srgbClr val="FFFFFF"/>
                    </a:solidFill>
                  </a:tcPr>
                </a:tc>
              </a:tr>
            </a:tbl>
          </a:graphicData>
        </a:graphic>
      </p:graphicFrame>
      <p:pic>
        <p:nvPicPr>
          <p:cNvPr id="93185" name="Picture 1" descr="Gas exchange in fish"/>
          <p:cNvPicPr>
            <a:picLocks noChangeAspect="1" noChangeArrowheads="1"/>
          </p:cNvPicPr>
          <p:nvPr/>
        </p:nvPicPr>
        <p:blipFill>
          <a:blip r:embed="rId2" cstate="print"/>
          <a:srcRect/>
          <a:stretch>
            <a:fillRect/>
          </a:stretch>
        </p:blipFill>
        <p:spPr bwMode="auto">
          <a:xfrm>
            <a:off x="1066800" y="133380"/>
            <a:ext cx="8077200" cy="672462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498080" cy="1143000"/>
          </a:xfrm>
        </p:spPr>
        <p:txBody>
          <a:bodyPr/>
          <a:lstStyle/>
          <a:p>
            <a:r>
              <a:rPr lang="en-US" dirty="0" smtClean="0"/>
              <a:t>Countercurrent system</a:t>
            </a:r>
            <a:endParaRPr lang="en-US" dirty="0"/>
          </a:p>
        </p:txBody>
      </p:sp>
      <p:pic>
        <p:nvPicPr>
          <p:cNvPr id="94210" name="Picture 2" descr="Gas exchange in fish"/>
          <p:cNvPicPr>
            <a:picLocks noChangeAspect="1" noChangeArrowheads="1"/>
          </p:cNvPicPr>
          <p:nvPr/>
        </p:nvPicPr>
        <p:blipFill>
          <a:blip r:embed="rId2" cstate="print"/>
          <a:srcRect/>
          <a:stretch>
            <a:fillRect/>
          </a:stretch>
        </p:blipFill>
        <p:spPr bwMode="auto">
          <a:xfrm>
            <a:off x="1219199" y="990600"/>
            <a:ext cx="7894317" cy="3733800"/>
          </a:xfrm>
          <a:prstGeom prst="rect">
            <a:avLst/>
          </a:prstGeom>
          <a:noFill/>
        </p:spPr>
      </p:pic>
      <p:sp>
        <p:nvSpPr>
          <p:cNvPr id="6" name="Rectangle 5"/>
          <p:cNvSpPr/>
          <p:nvPr/>
        </p:nvSpPr>
        <p:spPr>
          <a:xfrm>
            <a:off x="1219199" y="5029200"/>
            <a:ext cx="7010401" cy="1200329"/>
          </a:xfrm>
          <a:prstGeom prst="rect">
            <a:avLst/>
          </a:prstGeom>
        </p:spPr>
        <p:txBody>
          <a:bodyPr wrap="square">
            <a:spAutoFit/>
          </a:bodyPr>
          <a:lstStyle/>
          <a:p>
            <a:r>
              <a:rPr lang="en-US" sz="2400" dirty="0" smtClean="0"/>
              <a:t>The blood flows through the lamellae in the opposite direction to the water. This is a countercurrent system. It ensures the maximum exchange possible occurs. </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6268" y="-304800"/>
            <a:ext cx="7498080" cy="1143000"/>
          </a:xfrm>
        </p:spPr>
        <p:txBody>
          <a:bodyPr/>
          <a:lstStyle/>
          <a:p>
            <a:r>
              <a:rPr lang="en-US" dirty="0" smtClean="0"/>
              <a:t>Counter current vs. Parallel Flow</a:t>
            </a:r>
            <a:endParaRPr lang="en-US" dirty="0"/>
          </a:p>
        </p:txBody>
      </p:sp>
      <p:sp>
        <p:nvSpPr>
          <p:cNvPr id="3" name="Content Placeholder 2"/>
          <p:cNvSpPr>
            <a:spLocks noGrp="1"/>
          </p:cNvSpPr>
          <p:nvPr>
            <p:ph idx="1"/>
          </p:nvPr>
        </p:nvSpPr>
        <p:spPr>
          <a:xfrm>
            <a:off x="990599" y="685800"/>
            <a:ext cx="8078909" cy="5562600"/>
          </a:xfrm>
        </p:spPr>
        <p:txBody>
          <a:bodyPr>
            <a:normAutofit/>
          </a:bodyPr>
          <a:lstStyle/>
          <a:p>
            <a:r>
              <a:rPr lang="en-US" sz="2800" dirty="0" smtClean="0"/>
              <a:t>Counter flow allows continuous diffusion of oxygen into the blood as there is always a concentration gradient across the gill lamella </a:t>
            </a:r>
            <a:r>
              <a:rPr lang="en-US" sz="2800" smtClean="0"/>
              <a:t>(plate) </a:t>
            </a:r>
            <a:r>
              <a:rPr lang="en-US" sz="2800" dirty="0" smtClean="0"/>
              <a:t>even when the blood is very saturated with oxygen</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467" t="23125" r="9322" b="35625"/>
          <a:stretch/>
        </p:blipFill>
        <p:spPr bwMode="auto">
          <a:xfrm>
            <a:off x="838200" y="2514600"/>
            <a:ext cx="8059711" cy="458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880904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Reptiles and birds</a:t>
            </a:r>
            <a:endParaRPr lang="en-US" dirty="0"/>
          </a:p>
        </p:txBody>
      </p:sp>
      <p:sp>
        <p:nvSpPr>
          <p:cNvPr id="3" name="Content Placeholder 2"/>
          <p:cNvSpPr>
            <a:spLocks noGrp="1"/>
          </p:cNvSpPr>
          <p:nvPr>
            <p:ph idx="1"/>
          </p:nvPr>
        </p:nvSpPr>
        <p:spPr>
          <a:xfrm>
            <a:off x="990600" y="990600"/>
            <a:ext cx="7943088" cy="3276600"/>
          </a:xfrm>
        </p:spPr>
        <p:txBody>
          <a:bodyPr>
            <a:normAutofit fontScale="92500"/>
          </a:bodyPr>
          <a:lstStyle/>
          <a:p>
            <a:r>
              <a:rPr lang="en-US" dirty="0" smtClean="0"/>
              <a:t>have more efficient lungs than amphibians</a:t>
            </a:r>
          </a:p>
          <a:p>
            <a:r>
              <a:rPr lang="en-US" dirty="0" smtClean="0"/>
              <a:t>ribs assist ventilation</a:t>
            </a:r>
          </a:p>
          <a:p>
            <a:r>
              <a:rPr lang="en-US" dirty="0" smtClean="0"/>
              <a:t>Birds have air sacs to keep lungs always inflated (like a bellows) that takes the dead air from the lungs during the next breathe to ensure fresh air goes into the lungs each time </a:t>
            </a:r>
            <a:endParaRPr lang="en-US" dirty="0"/>
          </a:p>
        </p:txBody>
      </p:sp>
      <p:pic>
        <p:nvPicPr>
          <p:cNvPr id="7170" name="Picture 2" descr="http://iooe.org/articles/dinosaurs-evolved-to-birds/Respiratory%20System%20-%20Reptile%20Lung.png"/>
          <p:cNvPicPr>
            <a:picLocks noChangeAspect="1" noChangeArrowheads="1"/>
          </p:cNvPicPr>
          <p:nvPr/>
        </p:nvPicPr>
        <p:blipFill>
          <a:blip r:embed="rId2" cstate="print"/>
          <a:srcRect/>
          <a:stretch>
            <a:fillRect/>
          </a:stretch>
        </p:blipFill>
        <p:spPr bwMode="auto">
          <a:xfrm>
            <a:off x="1325537" y="3886200"/>
            <a:ext cx="2715167" cy="2971800"/>
          </a:xfrm>
          <a:prstGeom prst="rect">
            <a:avLst/>
          </a:prstGeom>
          <a:noFill/>
        </p:spPr>
      </p:pic>
      <p:pic>
        <p:nvPicPr>
          <p:cNvPr id="7172" name="Picture 4" descr="http://silverfalls.k12.or.us/staff/read_shari/mysite/airsacsbird.jpg"/>
          <p:cNvPicPr>
            <a:picLocks noChangeAspect="1" noChangeArrowheads="1"/>
          </p:cNvPicPr>
          <p:nvPr/>
        </p:nvPicPr>
        <p:blipFill>
          <a:blip r:embed="rId3" cstate="print"/>
          <a:srcRect/>
          <a:stretch>
            <a:fillRect/>
          </a:stretch>
        </p:blipFill>
        <p:spPr bwMode="auto">
          <a:xfrm>
            <a:off x="5486400" y="3990975"/>
            <a:ext cx="3333750" cy="279082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Gills can also be external</a:t>
            </a:r>
            <a:endParaRPr lang="en-US" dirty="0"/>
          </a:p>
        </p:txBody>
      </p:sp>
      <p:sp>
        <p:nvSpPr>
          <p:cNvPr id="3" name="Content Placeholder 2"/>
          <p:cNvSpPr>
            <a:spLocks noGrp="1"/>
          </p:cNvSpPr>
          <p:nvPr>
            <p:ph idx="1"/>
          </p:nvPr>
        </p:nvSpPr>
        <p:spPr/>
        <p:txBody>
          <a:bodyPr/>
          <a:lstStyle/>
          <a:p>
            <a:r>
              <a:rPr lang="en-US" dirty="0" smtClean="0"/>
              <a:t>External gills generally have a higher surface area but are less protected</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4480" y="2286000"/>
            <a:ext cx="571500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898699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Amphibians</a:t>
            </a:r>
            <a:endParaRPr lang="en-US" dirty="0"/>
          </a:p>
        </p:txBody>
      </p:sp>
      <p:sp>
        <p:nvSpPr>
          <p:cNvPr id="3" name="Content Placeholder 2"/>
          <p:cNvSpPr>
            <a:spLocks noGrp="1"/>
          </p:cNvSpPr>
          <p:nvPr>
            <p:ph idx="1"/>
          </p:nvPr>
        </p:nvSpPr>
        <p:spPr/>
        <p:txBody>
          <a:bodyPr/>
          <a:lstStyle/>
          <a:p>
            <a:r>
              <a:rPr lang="en-US" dirty="0" smtClean="0"/>
              <a:t>larval form (tadpole) develops in water (uses </a:t>
            </a:r>
            <a:r>
              <a:rPr lang="en-US" b="1" dirty="0" smtClean="0"/>
              <a:t>gills</a:t>
            </a:r>
            <a:r>
              <a:rPr lang="en-US" dirty="0" smtClean="0"/>
              <a:t>) and undergoes metamorphosis into the adult form</a:t>
            </a:r>
          </a:p>
          <a:p>
            <a:r>
              <a:rPr lang="en-US" dirty="0" smtClean="0"/>
              <a:t>inactive frog uses its </a:t>
            </a:r>
            <a:r>
              <a:rPr lang="en-US" b="1" dirty="0" smtClean="0"/>
              <a:t>moist skin </a:t>
            </a:r>
            <a:r>
              <a:rPr lang="en-US" dirty="0" smtClean="0"/>
              <a:t>as a respiratory surface but when active uses </a:t>
            </a:r>
            <a:r>
              <a:rPr lang="en-US" b="1" dirty="0" smtClean="0"/>
              <a:t>lungs</a:t>
            </a:r>
          </a:p>
          <a:p>
            <a:endParaRPr lang="en-US" dirty="0"/>
          </a:p>
        </p:txBody>
      </p:sp>
      <p:pic>
        <p:nvPicPr>
          <p:cNvPr id="8194" name="Picture 2" descr="http://www.arthursclipart.org/biologya/biology/frog%20breathing.gif"/>
          <p:cNvPicPr>
            <a:picLocks noChangeAspect="1" noChangeArrowheads="1"/>
          </p:cNvPicPr>
          <p:nvPr/>
        </p:nvPicPr>
        <p:blipFill>
          <a:blip r:embed="rId2" cstate="print"/>
          <a:srcRect/>
          <a:stretch>
            <a:fillRect/>
          </a:stretch>
        </p:blipFill>
        <p:spPr bwMode="auto">
          <a:xfrm>
            <a:off x="5105400" y="3733800"/>
            <a:ext cx="3178111" cy="2582863"/>
          </a:xfrm>
          <a:prstGeom prst="rect">
            <a:avLst/>
          </a:prstGeom>
          <a:noFill/>
        </p:spPr>
      </p:pic>
      <p:pic>
        <p:nvPicPr>
          <p:cNvPr id="8196" name="Picture 4" descr="http://www.arthursclipart.org/biologya/biology/tadpole%20gills.gif"/>
          <p:cNvPicPr>
            <a:picLocks noChangeAspect="1" noChangeArrowheads="1"/>
          </p:cNvPicPr>
          <p:nvPr/>
        </p:nvPicPr>
        <p:blipFill>
          <a:blip r:embed="rId3" cstate="print"/>
          <a:srcRect/>
          <a:stretch>
            <a:fillRect/>
          </a:stretch>
        </p:blipFill>
        <p:spPr bwMode="auto">
          <a:xfrm>
            <a:off x="2438400" y="4114800"/>
            <a:ext cx="2209800" cy="2434672"/>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Adaptations for gas exchange</a:t>
            </a:r>
            <a:endParaRPr lang="en-US" dirty="0"/>
          </a:p>
        </p:txBody>
      </p:sp>
      <p:sp>
        <p:nvSpPr>
          <p:cNvPr id="3" name="Content Placeholder 2"/>
          <p:cNvSpPr>
            <a:spLocks noGrp="1"/>
          </p:cNvSpPr>
          <p:nvPr>
            <p:ph idx="1"/>
          </p:nvPr>
        </p:nvSpPr>
        <p:spPr/>
        <p:txBody>
          <a:bodyPr>
            <a:normAutofit/>
          </a:bodyPr>
          <a:lstStyle/>
          <a:p>
            <a:r>
              <a:rPr lang="en-US" dirty="0" smtClean="0"/>
              <a:t>Issue: Requirements are proportional to volume of organism  however diffusion is proportional to surface area </a:t>
            </a:r>
          </a:p>
          <a:p>
            <a:pPr>
              <a:buNone/>
            </a:pPr>
            <a:endParaRPr lang="en-US" dirty="0" smtClean="0"/>
          </a:p>
          <a:p>
            <a:endParaRPr lang="en-US" dirty="0"/>
          </a:p>
        </p:txBody>
      </p:sp>
      <p:pic>
        <p:nvPicPr>
          <p:cNvPr id="49156" name="Picture 4" descr="http://blogs.southflorida.com/citylink_dansweeney/amoeba_proteus_X_100.jpg"/>
          <p:cNvPicPr>
            <a:picLocks noChangeAspect="1" noChangeArrowheads="1"/>
          </p:cNvPicPr>
          <p:nvPr/>
        </p:nvPicPr>
        <p:blipFill>
          <a:blip r:embed="rId2" cstate="print"/>
          <a:srcRect/>
          <a:stretch>
            <a:fillRect/>
          </a:stretch>
        </p:blipFill>
        <p:spPr bwMode="auto">
          <a:xfrm>
            <a:off x="1219200" y="3276600"/>
            <a:ext cx="2667000" cy="1939108"/>
          </a:xfrm>
          <a:prstGeom prst="rect">
            <a:avLst/>
          </a:prstGeom>
          <a:noFill/>
        </p:spPr>
      </p:pic>
      <p:sp>
        <p:nvSpPr>
          <p:cNvPr id="7" name="TextBox 6"/>
          <p:cNvSpPr txBox="1"/>
          <p:nvPr/>
        </p:nvSpPr>
        <p:spPr>
          <a:xfrm>
            <a:off x="4191000" y="3810000"/>
            <a:ext cx="459934" cy="646331"/>
          </a:xfrm>
          <a:prstGeom prst="rect">
            <a:avLst/>
          </a:prstGeom>
          <a:noFill/>
        </p:spPr>
        <p:txBody>
          <a:bodyPr wrap="none" rtlCol="0">
            <a:spAutoFit/>
          </a:bodyPr>
          <a:lstStyle/>
          <a:p>
            <a:r>
              <a:rPr lang="en-US" sz="3600" dirty="0" smtClean="0"/>
              <a:t>v.</a:t>
            </a:r>
            <a:endParaRPr lang="en-US" sz="3600" dirty="0"/>
          </a:p>
        </p:txBody>
      </p:sp>
      <p:sp>
        <p:nvSpPr>
          <p:cNvPr id="49158" name="AutoShape 6" descr="data:image/jpg;base64,/9j/4AAQSkZJRgABAQAAAQABAAD/2wCEAAkGBhQSERMUEhQWFRUWGBgZGBgYFxocGBcXGhcYGB0YFxkYHCYeFxojGhYZIC8gIycpLCwtGB8xNTAqNSgrLCoBCQoKDgwOGg8PGiwkHyQsLCwsLCwsLCwsLCwsLCwsKSwsLCksKSksLCwsLCwsLCwsLCwsLCwsLCwsLCwsLCksLP/AABEIAPkAygMBIgACEQEDEQH/xAAcAAABBQEBAQAAAAAAAAAAAAADAgQFBgcBAAj/xABHEAABAgQEBAMFBgUCBAMJAAABAhEAAyExBBJBUQUiYXEGgZETMqGx8AdCUsHR4RRicoLxIzMVkrLCoqPSFiRDU3OztMPy/8QAGQEAAwEBAQAAAAAAAAAAAAAAAAECAwQF/8QAIxEAAwEAAgICAgMBAAAAAAAAAAERAiExAxJBUSJhBBNycf/aAAwDAQACEQMRAD8A2fPHs8DKDHGMbRGIcKj2aAVjrweoUNmhYMABgiYlodDCFQMGFAxBomKj0cj0IZ2OR5488AHo7HnjjwAejjx5448MVFR54Rmj2aCCot488JeOFUECiiYS8JK4SFw4S2FIhMezR54BnQISY7CTCBBUikdKY8mOwiwZlxz2MFgGIxqJfvqCe5r6XMOsUQv2UdyRC4rxZLT7oKuth+vwiMxni9ejJezBz6l/lByKItzQDF4pMtJUrQOwuegGpMUPE8emGpmKb+qnwhuce+r9YBwsE/xPiCeSXLQP5iVK+BAHxh/wTjypisk0JCrgpcAtcMXY+cUpfFACz/X08H4NxT/XQv7qTWzmlemohUIzSY68V5fjFH4D05hDSZ43y1KUgdVNTzr8IYi1lUcK4qX/ALdoUWTkfXnf5Q7leJ6cyPQ/5hqCdJ9c0AOaCIpXijDuQZgS1HIIHqQ0R3FuNBcopQCFFrsxALs7+UVw8VDXrqDp3h1IEqaLLnhQBBBBsQXBG4IjvtIztPF2DBRbYGn6R3/jynopXqYXug9GaIJkKzxQ5HiWYG5ie9f8Q/leLFa5frdjDqYerRalNHkxDYXj6Ve9y9biJiSkKDggjcRXBMFwoR0So7kiahw6IQYW0DIiSgwjscBpFc8ReKPZOiUQVaquE9O/y+SKHfH/ABAmQMqSDMOn4ep/SKNieKFRJWSX1hjisU7lcxy7mu/ziJxWPS3Ko/GkJ6g1mkljOJtYftpEXN42hAKlLIGg18oYTZ7g8zd2EQmNl5iXL+mzuKfTxk91mnrCwyfFqFuCSG6b6t1v8I8vjQJZCwemr7VP00UefJq6Q3V6WDgp2/QbRFzcctCzXoWJYjUMag/GsNVk2GhoxKpigRMAli6hdVmCe7iugKaVLS3/ABwS0gJokMKX3YbnpFJwHGUiSOoP/MTctupSvXtFnwcgrS6RmIJAswUamoOlmFTlNbkDbXQcMkJHFJk0WKUgVdTHfmN7MWDXDkuIPLQC7F63CHP/ADKJfuDC5ODEtCUAZtSTqpySprEvv5NDxCABck7BTWOjMYoQAYcMxzn4j0USOlYUnMl8iiD+GoCh/TbX7te9oMkA2UR/c/zgMvPUqrW4DHsQXB+XaGDG6eKzCa5SLUv56A1tDbiwMxIKCy9iWChRw7FqsR6bQ/xOFr7VAdxzivMzsW+6ob+u8Vfi2IMqbQsFOBW7sQ425nhN/DGvtBsDjyleRYUlQqQdrZkmykkkMdKCrgkuK8QJQeWu413pt+486px/xWoZAiquYuoWSSpJSR1FP7YbcNmKXVRqq+nWrfpqYzaaLTLhL48pTukJB3N/y6Q8wvEVpABYg6fpFbTMUDly3ars3Tr+0PcOoihNBu7fO8R7NFRFvwXEwAA9IneGeIFILoIbY2MUrDO16aBvzh9LlMzn02jfG2Z6yjWeF8YTOTSihcfmNxD7NGS4PGZFDJmAFj17xfOC+IhNZC6L02V+h6RommZaTRPZ4GVRzNCCqKhFKz428Vqk/wChKcLUkFStQC4ZPUsa6fLPphTUqL/XpFg8eyFDGZiKKSkjrygfMGKpicazmjDp+ppGLZ0JcC1PtHhJcOwB19YYTJpACjMyjV2vsNoj8RxRyyHU+oPzjJsokpxDM9dmiLxAGgHcd7QYJWRXy+cKl4PKKlz9VERSiIn4d6tXfS3aIfjmCyoe1SfWkWvFIDUaz0iu8YLDK7i3w/aLy+SNoiuAYAz56JTtnIB7PX0S58o2fCJRLQJaBuNTrXycxmXgQJRMnT1H/blkJ15la/8AKlXrFi4Vj1g/6prTmFRlNCEs4d05b7xrpwhIukiYGFz1N76PaCJLh9doiMNPtoPq8eXjT91yA9Q3bz9IVHCWlJu8JM3f6+vrrHYbFqAIajj7zmo8ngeInk9D1o3l5GHUEJZWKCDm9R+Yiu+OeGJmyBPl09moO1mJA3FNK7wrHcUITcA6PY7pNNvyhPDMRnkzpKzSalQAcOnMk0bQuQodj2goQzLhUgzVjNbX0F4umGwaBYCo13H1tEB4ew2Wp0+Z7fVItkgJ2FG+vlGW9clYQqXw8OG73rBRIYFIDVu31WDYZdQaUb6+EO71ofNv0iIaEepCgG17/KkBGJWguQVDYV6vXvEusIF2HdoQlaDR0/D6rFQVPYPHpUGSspP4VivaJSROoQSqlwWLdUqFQYruLTlrQjrcecSWCnKSUlVR8wesaZZLRs+Anpmy0TE2UAR5iFlMMvDcx8LJozJbySSkGm4Dw/MamEKF9qSUJTJWXzqBQB91gx9eb0eMvxuNCGoWFqXPQCvrF68UeJlYqWqUpMt0q5VczggtTuHB7xnGKJExZqUsA9SSGBcaNsYXk8bzyy8aTQJczOrMvmJfW2vLo3WHmFWEh2AAv+l60iOmJq4HroX1AeusDVO5XWaAUqGB6V+cYwskpnGQ4ABe1B6G0FnzwkViCKMpzA8xFVKsO36/5iNx/Ejl1qAxPfbSEs3oPaEpjuKgGrEsDewp9ekV3H48qppY+R0gK55ZyamnVuu8NzGqwkQ9UleA4qqkOwUx9L/A/CJnheDXLVSxNRUtYE99b9IqsmcUKCk3FRrF68KrVNWskAABLdAQS1anWDQIs+FS4SGDE7OS4cuNWqNPhDlIcVKulAA4bR4AlGWocm7DsNdE18zu7Q4cqKmKSzkgOSOzfPvEpFsRJwoqxINBVj28v3jk2SzGhAOl/MVOlw94NhpINlXuMpd+w+rwVaXAbK4Nw9KG/TraKhNK7xdBNKsau24IrSzHTeITCYZUlMyYs1cqUQ7kjNUONXFRpFyx2HdBIu42IFKdqlKh20tFG4xPPsiLZjkArYEg93AVSF+hv7BcIxgOUXpXo1H9YsImULbX6eUVnhstiFAPY07ZdunwifCQGLsPXqH0FPqkZa7LyPJWIqW0a1mZ2+todyccDSx7Ev8ApEXhELDgWOv76QT2eRSSo61/zr84SGSCsUQ+ZLg66wleEQRmAzJ13Hl+cO8TMpzMdibHoQPh1aI8yeYkEAjS1N6W/wAiKfcBBUSQHqSnoe4s7f4g0qchglLVfKz1attTSGaMSaMyhZywI7t17fnFv4dKQmUhaUJSSgBakpYkihc3JcfKNMYrJ3qE34Y4yuRhkJU5UVKNQzAswAd/lc7VnP8A2vl/gX6CKsjK2ZvoPpC/4pP0R+sdKSOatlT4hK51H+ZVu52iG4ulklY6A1FNA2pd+sTGOQQtVT75t3O1oPKwQUk5xykWr6mOryZW8RmeW86pQsRjFCuVgKChsbnex+nMITiFEqagFASPj3pSkTvHPDqgoeySpQKhRjSmh2Jq5sw3iv4/DgKIeiSMzOxUEjMx1Duw7dI83WPXs6lqkbiFk+9ajJe7G5DN9d4YYzEBanqw6AfJ4f4oguUkjfont1FWiMmsBTUfWu2mkNEg8j7wIwtSqQiKEdpGkfZ/JeSpdWfKOyR+484zzB4QzFoQm61BI7kt+cbLgsIiRJRJltlSGcs5Nyo6OSX6D4zpVDQTEDlCQlw1tKBq05j8PnC1FIIcpFW2G9Ph8YYYiYVHKCRaiSAa/iWQcv8ASkFXaCycPJd/Zj3gXZ9ev60byhJooeKmAKBCks+igPzrUw5S9NnFcxJH69jDOZhpQIHs0lh+EEm2pF+8Dw+QAkDIWrl5bPoxoz6G/WKEPpkpypIFw/oageopoTGYceUAtKS4AmTFO1yFDejuVfvGjpxgBBBzEXatCDbb3FBt26RRPtA4eUYsTZdUzEZugILL8iSFH+owpR9CcFJNSmrN0oehpZjZvSJLDT0pYKG7sBdRvT6pEZwhGYcxdTVcd7l7P09IdYuaADQAW/RRe46h4wa5NUTUiaDQGpY1v+YLwPEYfMkgkm9an5bViG4QgklKgxSpxZ2r0rV9X6RJZ1ZjQULqFa9R5G/whgCweJJQUEOwcF7B2avQwuuYAkGlHLG1i1TqDrbaGuCzKxAkp5ioKUm9gCogvS2pu8TuC8LT5pSonInL9/3i4cUAoa3LEV83G3wFS7GWDkrUo5EqLECgJAJBYlQoHykVu0aBg+GBEpKdQBmY0CmGZidyPjCeB8MEmVlKsxJcnTNa12oBV4dYhWVKjVwQ2ulY3xn1VZz737cATNsAPLpt0hBJ/Cn0/aGQ48n2hlqBSRu1exGkIVxFLmo87+cH9qfTIhF8Q4lJCpgXRlqc1oTuAdaQnEcWTUBYRq7XFaX710iLx/EkTVrSDlUCrKWqTmuRrUC8RuM9pM5SR7RKS4sFtWjXDWB9LxyP+Vvf4tmdzSewQIqmeFgAEoQCSQaMokk9aVvEZxHgUpY5JZRUmmigCz5npcFjHfDeHWmYonLlUHSyiVM5BJZm2s0TpUoHKKO9QKNXeMPZ4cTH/ki+G+FMIiXVlThlXWoozIA0Dhzv5tFX8T+HlLWqZJQyTmJFSQUh1KUXZ1VUwtZqxfsRhg7nlYe8Dcjo3xENcSlkPtcBqF2B7/r665879kmaYzpsyQcNWUFbMkNehIOqRqKj1hoRGh8V5x7N6rKRYsASATQgvbZ4qPEvD82Uogh6lmLk1uwv+4jsTpo1B14Jw+bGS/5cyvQN+caBihzH+UgMbEOUgUrVQD/0+mbeH8euTOBSnMtTIA1qRbrQCLzN4sB7QFJCkEhQJYpWkLUxc1Lmhcs79ROgQ5nT1MAlhfmWaqapUhD2rdRa2kcQpKsuabM3OUhIPYID6UcwxXjGzeyRmIWRmbIi7M4DqIN/TSvpWJmBRdMsKD8tSQCKfeDA/RMR0USpSkEHPNYqyv7RVyA3YOW2p6cw2KCSWmKDuCFspLhveNFAcyagtu0RSuJTSk/7Tu1UqAL2dWZxZtBBhOmBRKkSlHlcBSkqJIaoLgVo55aCH7UCWOIauo1TYkMQN65MrF9wSC8Q/jaQ+HQv3gldDf3hQncEgevRoa/x2RTpzIAKBV0gELUCndNNNlbQPxTxqYJMtKUAImgsp7iWqw2YiKFSDlzylDkF0kEEUKdFCxDXozV7RKTZuaUCaKrcMf3dJ037GIrhIz+1DXpuKuCTdqkF4s3D+BTcTJCkFAYFJCiXzJo4ZJ6a6DaJ1+w9oiJ4Hiv/AHhy9Ll7UalnqwNNfW4jga5mWYjIxIookUZiqzM2l7tSGnBfCHsT7SeecKzDKeVI1fMKu5BDe6buXibPGZYAaosANqCgaJ1rOSf7PokODeH0STnzPMUCOgBIJAHcCvSwiVUi8RMnEgsQQRobQ14nxrLy5mLdT8tINeZZXBHfLJ32gA+n+MVzxPjZqgUIlnKACV+0CAR84DiOIkJCg5o52A70MRiuPJmzEoZ0iqnNXFqDSmsY6/kN8MSG3DsEpf8AqAEJBoFlRoaXKQ4od4lkYCYwdVWqydfWD/xIAoGDWZwxhR4s2ivjGFT5RukoVj/hwM4qmKIaYoAkaB7t92JeXwiUD7VCiklw7nXVj0ERniPii5c0oUgLSS1w4Nf8w/4fJ5WzPqQ72axftD8lSpz6WfoLJ4X7OoSVAl7kEVfl6fy67GFrxp5292rtoA98zXb4w+GKpsR1+hDJE5JUpgVAuWBvrzHT9ow9lScudHcGRNygghF2G/U3J+usFmYDMV5mDq5L15SXOh5gBswgn8KtDMpNQ4AFBcWvt6QfCzivkXcKcEBrOa3Ghjo8bXvGa500U1QedLB/EHGlwoA7h09LQx44c6qFjcgWIDsVcoKvMM1nqYfcRmBGMZKS2YizvyvbX3oZex9ovUmpawGxIygDTUKOsdmXwaN0lPs48O+3xwWoApkJz9M5cAVO7mw90taoPtQnI9vyEZiCVBL0tfSm3eNN8D8F/h+HrmkMqcS1asl0JHWoJ/u2jFfF8/PiZ6zXMvs+WhFy467xfcEvlkgjHIyAmYEMxAzKDcpASw1Du5FS9Y5K4jIACU+1ILuyXpsSzqci5eGHh3EAS1JCcysz0IC2ajZwxbmtX5w9XPIthpjacwv1I7HyJ3iHwx0fzOKywkH2cwpUCwLVSAX1cNZv3j0vGJUElUmZQAAmuZFxUKApl309AonzVIYYcOwIJX7pSWoALhrax3ETlyZc1RTLScjsHUCXACglVE1LdfKHB0jcBjULxKEEKye0SFBJrlSpaGDtdKgTa5NI0LxhwIYnh8maBl9mQogAUd0LSBpzZfTpGQSiVKBc5nd9SSxcbmhuax9I+F8MMdgligK0Aj+9JFT3B7VEadMh8lB4dwbDplgEEqorMVF8xAqliAkgJTUDSD4aeMOgSZaszOS7OSS7lrX0gkzCAhBdiAHSzVvWzf5gGSjg3/Wo71126xwbevZpieT2M4msoCShKySytg1a9GZyYikY1ScilS0kZmBIZId6hIrp3pEqJQyHOnKQA18xTQspuwvoTHl4TMUlyp6uA4Dhm9NYmR8hnKXYywHGHdKQ7h2NWeoAbT9IdlZLmZy2bKfe6GvN9d4JheHS5Es6k1NGIJ0D3hnPwyiUlSkJBslnLioJLU+usZa74FKxwtQBKWzNYUq9XDlusQkvDj+IUtKcrUALCrBztrpD1cqaSEMEs4CsoUFJu+jP3pCEzACUzQUOaFyRvRVxpSsJVcD4XY5wUwrzpuUhwHY6/vR9jDUSFH8MO8NKRLmBT5Cpk5S5egLvmy30O7waaEhRDChP3ImQFpo7xvhyhNM1A5gT7ySxFmOYNvU7xzBqWQ+UkJckoB9mSfwvWjbxpKsO4UCpKhWjX6Ea0+UU88P9mJiZamSfdSoneo7Mfl3jq3lihXTiEkk7VazkP5i3nDrBYtClMKAi9QRStGY6esRkjAzgTnl5SQrKQSpWZ2sNK0Jarw24Vw9edZSVHNd7AgtQP/MfQDWOdZjZn6/kWReMSkh1BRJtdg1GGlKwudjCkgpSVBno9DauuvzpDTCYZ1kgEn3RY5CSGJbRnLPDhIW4S0wLY8zUcPoHD1doWrCnlrkDxmWifKcpZaD7T0AzA1ZilN+git8Fw6lT1IAcuwLFqkAAA0dzsbxYuGcPnqKvbywSosaMWAAALBhR7bR37PuEPxNKT9xYJetUOvXqkV6ecdP8eyMvxvg0fxqsYHhrjKESZWQA2K2ShH/iY2j5kxSQrmKhd3rzE3tqPJ43H7eeKf6UvDE0JM1VrAZEgCj1UojqA+kYXxNCEqyILhNyC4JIDkEDy8o7l2P4HHDGCiCAsKGhqGeofWppBp2IZ+aanUMokeigD3vEOhTVtD4cSUocygS1HG96hvUwNciJOVNmMGM1XUzWBDahL2Zu0e4riAmQU0KlEOU2LF3cl1FxevxhorEBqlKr0Sij6FzR+wgXEFFSEqUokqJNTsAPmTakCQ6K4ckZkcwTars7nqKGrVpfz+ifsgmg4UgVKeU2FiVBwLHKsfCPnzgodQpZg1nqR6sTbaNm+zDjiJMxQmFkTMvMbBZLAl7OSxd2IFbwm+Rzg7xvgs1GJnFCXRnUG1bMSG8jDEcMOZyFMCwFiTSsaTxfCZ1qbKK1OtoiP+DF+Ygja/zjF4z7ViZn+O4xLRNmJVca/wDIAH7N6QrDyloQUpBJKix+6Eks5+cXmZ4Wkl3lyy7F1JD03oXgGPlJSwQAVAh0gFwHbQUT10heTkZRJ+Gm8wmKc5ksA9BV7i9QzvEbxyeUKBPKl7btzAPs1P8AEXHiWHmFfKgulyCA5IzM5BIzBg432rEFiuFTJi0pyhL+8qYwKqlTJSBl+8Re6tTHI1+VBohpfF5siipjgLILpDUBJAJetB+oiTwcs4gGYAhDV9o5r2q3wg2I4aBLStQls5AFQXqnNWnMhj2S9Kw7wfA5C5ZCHYgUOrOe9zp00irRLL+SLxv+2UrWHAdK00Bq7EPVNq3rAEy0EPlmVrS3k5du8JRMyzTKlyiwchTqLEaEEUJpahh0rhhJf/UD/wAsZa76LeE+UaFicSA5cpq4BuD1fvFU8R4hQ5xQkgJLWVtuKOGveLHP4MtRzLIvbavoA/yEEm8DcgGqHvQvew7mOraegTSIfg3FCgZJqSFkhIcUKjTlcVcmHkyTL9qqhGh3BBLf5h2vw6FKGYjKKgm7g6fh184HP8NLygSyPeNXrltd7sIPVyA2mRQw3sstiXd2oaXPxgyMUvOOUMrUKsbbXp8IeYbh84IOcAmli5Y3fYM3esL/AOHnKXSNHIudm9O9Ij1a6JcYZCSlipJYn7pB+bGIbwKkJ4xNcNmmzmvUFGYdLKiy4LlDHQtu1rNFO8a4leFxwnySEqyypgGhKSUlxqCEpBHQ2eN8ccgqQ/21zyriE7+SXLSBQ1yZu498/RjJpoqe8Wrxn4omYvETZy0gZzQJJyhkhLhzskDNqx3aKmo1jpRJ4R6OR6GAsLh3ipr5RQsDtc108oZCClTubfWggAneCAZaC7Gp1Bajh7HTTzi4yZjy10agJexZad2p3AijYPFKAHnmBAymxve7P2F7RceDy1zE+zA99SUMzVWpKdKWMZa7NMs2HDYMezSEZgwAYlRASBYEnsK7QolSRygmvb8ocu1GLaRwh2O0ZMgZYnErWr2YSX+8dh0bXaE4OTkolBG5JqepJh4tGl3gMoKFCntzdOsSxjLjExin3Tmoyg4bs7GI+RgDOmKSpIyh7Cgs1u9n/WJPH4YLZx05TU9ybBqw24ThhKCyAoFRsTSM3Wx8IccQ4fLILpTSopUHcPrFWx2ITLWw5HSGBYAl1WT56RZ+I4xbMEdy1g3rFam8KmKWMss5qVNvJzcRO/pDz+yPw03K5VTNVm5mNnfcuWO94CeJr0ZtO3rE5hfCi+f2ywCUlKQiuQmmYk+8W7X1pBU+ApbCsz1H6Rn6a+DVayuy3nDJrZj8a1MJWQwAND9VP1aEz5IZn3p3hqZQSWZzTWta/TR1Pg5wglqTVIzadd3+cdUhR0oKXvvCUkgMxIdqltzRqxw4lT2dWgew79Ne8DYU57MgEl7337/WsOpWIdIKkt2ZtKt+cAnTlFgDQ3Ian+XgiCQzntRjeEuBhvbJOj/N33jMftWUn2iFJYEyGrcETFGncn4RpqZinuGq4ILkxmP2tTgJ0jMlv9Nfmy6eVR8ItMEZXi5RY9DQFiWub9j5loj1DeHkwkqy97WD99vyhtPLnpp2fTzc+cdRJZD4LfhIxyVVExQUk2MvMlAI2IW7jUKFmrWJamMbFjZaUeFk2rLQf7lYkKPn+kY1E5dAvv2WeFv4leImLS6ZcmZlpQrWhSB6cx7pijy0Pv5R9AfZDw7JgH/+YsvsQAB/3GMQ/hAlSh+FSh6Ep9HEJa7KgTAJNm2d32LVFBt8I1H7OMB7SahShRDru/MlkjU2K3/tjPsCgZNXSpmcBx71KHpffeNY+zOVyzVWNB6lX5pjPT5KSiL0V01hIWHrHiC1PjpSEpKiasQdNogk6qc1XH1vHFZiAzHrBUy6fH5+sDmIIt5wmAzmKWPeIFv8wOROcF1DWo1jisIpR5iH0bbo8NsRImAMlObZ7f3HzibOR9jibiEsSSxG+30fjAJ3E0fcIJsxPTr0jhwqgmrEltb/AK0IhopJqRLBZ2OUVoHPpbrE+wQdS8QQ3Ohv6hUn51p6QhUtbnmP15xw4VLFK0k5hXUsdnHK1+5hzLxGUAAmgAuNOwaFwUe/iSlRoQcwF6KHXatG1v3cyMZmUAQKgkk6saW1hhKwhU/O7WJ77joa2g0jCW3FL1HmA71v1ikyCQE5IJSblz0G3+IbTAxBKWLljc2uNoGiWWdAFg6X1TW43qLQUYtQAsGALnYmwav0Ir/ooeViECpap0q/1WErxzhWZLEEMT9dRAps0KHus7EFr8zO9oMiQFpYqLFn3AuG2+rxNCAP4xQqQGegt5vGdfatMUVSaMSgkDX3xv1+DxoxwcuhJY376NX8v3jOPtPQlK5BTUMsF+6VN1oTXr0i82jRmGIVoPiSSWNb00byENQh2H16w9xIuWYGrdNPO945hsPmUwIc9HDAh++/pHWSX/iXEn8Ny0tebkd9pql21oIzjAy3mJBsTFm4vPbhUiUC+XEzj6IQx/8AMU3nEFwRBM0bfLUHyNfKIwuGNn0V9n8gy8DhxcMo/wDjLfARhXEiEYiel6ibNSKWZZa1xSvnH0DwpGSTKSxASlAv/KNdLmMG4sAcbilC3t5x/wDMUQ28Z55GcwUt6v8A/wBAFmr1b+4Rr32ZJHsJqzYqQOzA06e9a0ZNL94AW91tiKjqTcf3Js0a79nbJwhD1M1XWgSgfkYGU3wWz2z6Ns94TKNCwaOqxGl+g2/eErmCg87gaxDJFLWlyAWLW+DxwzqaN3/OATVBLlhWvW/6fKElaTQVZ3OzfOrRNAOopNQa6+kcWgaFrADf94EkJsbu1NUtX6G0eADAi5cihu3w79YVGFEtOjP1hGdgQEs3xFbfWsdQVUy1c3Z9W084RODkigIHS2rQ6AmbMl0zABqvZm1fzMCE2X+EekLMnYZgwN9PrSEKoSGNOg/9MSAMNLCWpR/odzd4GqhLEu76UcDTyf1gM7HoUcrk+8ag36OTVwetTHETQ9BR9RQk1BFbd4VXwLkkZOPpbZ679GqfnAcVNzEMSE2I0u9hV4iVqVygOCC5BZyl2N7MW8n2EGTMISyuba9Dp2P73g96EDrxBJoQWqPW5hKVluVXwpo9dbXiOE3McqaMSHI7a7F9tDB0E6lg7WoXUTloXJYt5dYj2BIL/EuTsKHyNflftFD+0OZmOHADk5yRd0jKQOzt0YRelT6qqzEkdjQBtBQdLdopfjzEOuVQZkoUC7tU6mn03eK8b/IcM0xacoKiXJJTUGp1NbtXz0hPCaqazV9WFtRaFcTlqWSss9Aw0bQAGg/bcOngkkrmsAahqavpHf8ABBIcZl5pQKRRJUDo1QAdyLDzEc8N4MZwWd2DVoCQCDa9qRcuE+G2zFfs1BQJCSoGqA+YEgpU5ymxoBvElhsDh0plBEpCZmYk5XzKCVag++ABUHZxrHN/clwW80vaeJBOWtA7k1JAc7itH/aMHws4LWd1jPq7uHHRhSNM48opws9agoHIphcArGUONGJHn6xl+HQmkwjUEEM2WtCKbtfyheFt2ifA7wvvM73Y2dq5SKstB62L2Fdh8JKCcIgMQVFZJ198j5AUjMcLg3U4bmAKauFD7ps4LOkks4JYOS2lcAmE4eWkANkcE05sxI9SNLekPyuDVhMhQILUej/nDtJpQ6bUr9WvWIyXj2VlJFfh0Y9ehMODMKVAsWI0Lit6fTRimIKpJFQRar22toBQQJAZ2G5ppY/L8o9NnFxRy4BZw/qKwpWHpc5Wa36efr5QUD38MAsGjigJqxOwJZ7XhaEzGCnDVuAGtcBh0jstFGcHY3/K7R6WS4KiQHt+g2+tYQxRJFQX9fl3HwhE2cSXdhZt3a/UVhBl/wAzPQgkUN6NfaFCU1ATTc1If4Qm2xikYw1TUt21Bp1b500g4P8AKn0H5iGQSopOUHMbEACgrs1iSISqcpz73qP/AFQJsCLVgypeZLFTUJoQ5BIt01eFyVPSgG9LuL+nXrD/AA8su7ak96hrU39BApkpJKats/zrpzNapbWKhLY0mT+ZJOUkqal9qbV6wzlpzG5exdgXYHWgod4lJyHUwIIAJYJroAXZ7l6Up3dCJ2QF0lyqhI03Dbb9tmhPP2FOy8IUpSlQzEEWcKca3Zia6tCcYUAgLDvViWo7kuKO/wBUECm4yZvysWelXA6PUsD0gQUlSxUZr1Bq5sH/AKT6QP8AQweLKDlXz5gWckuXDV31Y9jWKL43xITNUABlASAW0Z3JBDnnjQsTKCsiXVm3H3q5XLWDlVt94oniPhIUUlQSSp3u4Lm4sDez+kaeNR0dM9xuNd0hKWLF8rN8A/mIlvAs1CcUkqCnIUzMQeRQIKWru70+IXiPDhzhJSQdx956AjKGvs+tzSPHAey9mCAVLMsoArdTClwrz1G4MdDaaiIhqGAxqFKKcrmgNc1coIfUFq1010hzjcGgLRMZIblSwAckF9LgO3eASMEnMglKCcz5wGBAJLjU8iAzb20h3PQFe6crCjkcuovRNDenyjgdRoQ3iia+EnSz/IkaO60UT0byvaM74XJyUKcyQWoQFJVqACa3qOgPWNC8Q4TNKBSoOVpFiHBbUUJCnNA/yjPMRKWma4cHcFn1LggunK1Wp8I6PD0RoseExBExIFiaODUnUfduNNouXCVkSgUs5Zs1EuHF9Ll4puBxZJzLqsu9Ra9ShABtRydIsnBccr2bAZiHYA2IW19CaMaU3g8mXCkycVjikpSpBW7As1Czv8Du3o7xWILGtXBLKBIauzj6ERsklSAHKSejKahJYl0gFqUvSCnhSkzAoLflGp0LEsnz9aMzRg6IlZOJCyRmAYuUgVra5IBqIJLxBUsmw2rahoPSnTrEevkly1BDZllJaiipRy62DfFO1jYectQLWypYE2oNSG2+MWk/kB4VJ5eWtydS/MH6dTHZiiSwbKC5PzHXXesCTOWMuZ8xofwhyaeRH5awjDYklda662Y0D699H6QDCLnsxSl1D7r1NLgmj3odoOlmJBNPWrtZ9frWAzFV6AKNCxfKa9Xp9NC0LSzOxAcP94AkeVR3hSCDlgHd/IP71SHNu+2sIAama3l8HpCJmLBAZTCj0foz2H0DCfbJ/CryBPx1hggYxLEpSAoEtlfQ6/HWAiaASHLVzOQGJpmfsf0ENAnZgoJuxfseW4zJr3eHAw+Z0Ekqyg2NQ5oBY1+dYvkk4lakMkEEEPe9cwIBsW9GEKlT86QGypWSA42ukDsQX6nqzaahSFDMsUykJJcpClFIpdi4vShhcnGyzLStSg2daX95icpAYVqK70PWFyAtCVAOoAaMWdvQn6Md/hAovVQyqDhR/nDNcnm+GpgypTpSU1Lkk7hJaoct1PSCzQUpdgSpiB95yRStqJeusOCG8nCimhBFVVAq99DQ13PSG2I4OJxRnTQZrgPdJDEZso96my2O0O1KUS7BTAh2sX1pe/qKVo6lVXQuwfvTQj1pBYBXcT4Tl5hmKSA6TlzP7xW12F31PlEifCcljOyqKwvMmpLOA6khn93KnflqReJlODDMepqatc816n6eOKBKQXIDEJ+IoBeoH6w6MjvZpCFlIflSliKAqdIyvbSGkvDBIZTlBejOpbls1KCresSxS4tTfVyX6Fnr3HaBqwR8nI3d1UbYMD6jaIeRplU420kiXlzE5WzMwDHmSCHJBSpq0cNYtVzwdSEImqQRnDgi21xahB3qI0bGYVKlpzAK05h/M4ZzpSpubQxk4UJzSykmWdVOWJUpVyKsCm9wBqBFrgdKxwrhwWkcilKZRBAJLB6gEgKNgwU40aLDwLgiEoKlBiaMpNQCxrmNzSjBqit4kMEqUQ4YJSDYsn2fME2YWsK3HSHU2eCFWbM1QkkLfXMXd2394NA9VcCG6MCqpBSo3BCWcUDFmpQODcizQZGGuAVAlyGBHukGtTWopa9LuNb+zQQpWZKXALOplChbqwp+JtnLhpr+8piGJOZ6t30YREQwkjFJVLYcwoxU13ZquUu9318oWxJq2Q1U70LBgNdq2p6cmqy5rgEOAA+5IbS2rvWEmck3U5FSDQlIDG1QCYb4EElYRedszoUBQuFBnIUovV7Uow1jk6WSVEPlLNRqsKmjlwAa6jTQchSnUVWA1LhnZ72oHbqe3sRPAUCKvcg0Z77mm3WJcYwyJKVElgFPQgtmFCe1B2aGysCC2YUBLAOzF7tUDWm4teCrlAh0sSzj3nLlgwpT4x5CyGHvEAhmZ6pqXDsA3ZzDlQhGHJKlpJHKWBs1ANL383Pn04mXqZvkzeXNaFIJaqasDSgN9tgA/wCUcXxHKSCkAihqnT+6EhgZQKgr2ThYBbMXY2AUQeUOAWFH2rAkicKKylLg7km9K0L9GrQFokuF+9O7o/6Vx5Nz/T/+xUV0KkfiM5SgKfOQEk0PMT+JnuTX+V2hMvCBkhLqc3A6E+7Vqk+fwleJXk90/wDVCZP3v6Zn/WYqUhjabjGSlikOQkba6Cxp8fM8BBYioABsa3rfpXud4a43/fR/9T8xD9Vv7f8AsjO8lCRiFKAYPmdqBizl+lQB/dA1Y3KkvRhqCMrVs5ILadatHpnuD+gfKGvHLz/6D/8AcmRXxQ6H+Fxi3ZQKgau17hmd2Nf2vBjiqqckJRWg12/CGBFLtvA5X+z5j/8AJEd4X7iO6P8AsgQMe4GaAWylvxebs2hq/nCVzy7s4NAW6P1paE+H7q/qPyEKle8e/wD3CH8CErCVE0uxd6gCtK1se7wmZgUL5zW9j5Es2xb6cuh7o+t46uw+tTC9hjAcPS5DAhRBJuTVwK1AcfNoB/w0qzBmq5UE2fMAS5qcuX0h3L91Hl8lQ+X97sPmYefyGVyRgVgc4DAmxDBLpWRXcJBrv1g8rhOYFFR97KXDO9wDQVoA3lrMCye5+cLR757j5phpARH8AWKaKaz3FdOtR0p3gY4apa6tQ1c0qDRO/wDnaHeF17S/zgkv3E9vzEKIEwJw4BCKJoUs7l0gEVPQMR/NDKfPKFDkORWYEufujUpNRlFxQMYmZnvr/pP/AFiG492d/d/1zYXYyMVic2ZT5AKkNTKXy96jsfmzwvFQpsqVcqgzkKuoECgoqjt1BN3iw/8AwP7J35xAYT3JH9QgeeKNdjxeMUUZxygpBSHs5PrXWkJGIOiZx9P1EG4b/t4b+lPyTDWd7yu5+cKAz//Z"/>
          <p:cNvSpPr>
            <a:spLocks noChangeAspect="1" noChangeArrowheads="1"/>
          </p:cNvSpPr>
          <p:nvPr/>
        </p:nvSpPr>
        <p:spPr bwMode="auto">
          <a:xfrm>
            <a:off x="73025" y="-708025"/>
            <a:ext cx="1209675" cy="14859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49160" name="AutoShape 8" descr="data:image/jpg;base64,/9j/4AAQSkZJRgABAQAAAQABAAD/2wCEAAkGBhQSERMUEhQWFRUWGBgZGBgYFxocGBcXGhcYGB0YFxkYHCYeFxojGhYZIC8gIycpLCwtGB8xNTAqNSgrLCoBCQoKDgwOGg8PGiwkHyQsLCwsLCwsLCwsLCwsLCwsKSwsLCksKSksLCwsLCwsLCwsLCwsLCwsLCwsLCwsLCksLP/AABEIAPkAygMBIgACEQEDEQH/xAAcAAABBQEBAQAAAAAAAAAAAAADAgQFBgcBAAj/xABHEAABAgQEBAMFBgUCBAMJAAABAhEAAyExBBJBUQUiYXEGgZETMqGx8AdCUsHR4RRicoLxIzMVkrLCoqPSFiRDU3OztMPy/8QAGQEAAwEBAQAAAAAAAAAAAAAAAAECAwQF/8QAIxEAAwEAAgICAgMBAAAAAAAAAAERAiExAxJBUSJhBBNycf/aAAwDAQACEQMRAD8A2fPHs8DKDHGMbRGIcKj2aAVjrweoUNmhYMABgiYlodDCFQMGFAxBomKj0cj0IZ2OR5488AHo7HnjjwAejjx5448MVFR54Rmj2aCCot488JeOFUECiiYS8JK4SFw4S2FIhMezR54BnQISY7CTCBBUikdKY8mOwiwZlxz2MFgGIxqJfvqCe5r6XMOsUQv2UdyRC4rxZLT7oKuth+vwiMxni9ejJezBz6l/lByKItzQDF4pMtJUrQOwuegGpMUPE8emGpmKb+qnwhuce+r9YBwsE/xPiCeSXLQP5iVK+BAHxh/wTjypisk0JCrgpcAtcMXY+cUpfFACz/X08H4NxT/XQv7qTWzmlemohUIzSY68V5fjFH4D05hDSZ43y1KUgdVNTzr8IYi1lUcK4qX/ALdoUWTkfXnf5Q7leJ6cyPQ/5hqCdJ9c0AOaCIpXijDuQZgS1HIIHqQ0R3FuNBcopQCFFrsxALs7+UVw8VDXrqDp3h1IEqaLLnhQBBBBsQXBG4IjvtIztPF2DBRbYGn6R3/jynopXqYXug9GaIJkKzxQ5HiWYG5ie9f8Q/leLFa5frdjDqYerRalNHkxDYXj6Ve9y9biJiSkKDggjcRXBMFwoR0So7kiahw6IQYW0DIiSgwjscBpFc8ReKPZOiUQVaquE9O/y+SKHfH/ABAmQMqSDMOn4ep/SKNieKFRJWSX1hjisU7lcxy7mu/ziJxWPS3Ko/GkJ6g1mkljOJtYftpEXN42hAKlLIGg18oYTZ7g8zd2EQmNl5iXL+mzuKfTxk91mnrCwyfFqFuCSG6b6t1v8I8vjQJZCwemr7VP00UefJq6Q3V6WDgp2/QbRFzcctCzXoWJYjUMag/GsNVk2GhoxKpigRMAli6hdVmCe7iugKaVLS3/ABwS0gJokMKX3YbnpFJwHGUiSOoP/MTctupSvXtFnwcgrS6RmIJAswUamoOlmFTlNbkDbXQcMkJHFJk0WKUgVdTHfmN7MWDXDkuIPLQC7F63CHP/ADKJfuDC5ODEtCUAZtSTqpySprEvv5NDxCABck7BTWOjMYoQAYcMxzn4j0USOlYUnMl8iiD+GoCh/TbX7te9oMkA2UR/c/zgMvPUqrW4DHsQXB+XaGDG6eKzCa5SLUv56A1tDbiwMxIKCy9iWChRw7FqsR6bQ/xOFr7VAdxzivMzsW+6ob+u8Vfi2IMqbQsFOBW7sQ425nhN/DGvtBsDjyleRYUlQqQdrZkmykkkMdKCrgkuK8QJQeWu413pt+486px/xWoZAiquYuoWSSpJSR1FP7YbcNmKXVRqq+nWrfpqYzaaLTLhL48pTukJB3N/y6Q8wvEVpABYg6fpFbTMUDly3ars3Tr+0PcOoihNBu7fO8R7NFRFvwXEwAA9IneGeIFILoIbY2MUrDO16aBvzh9LlMzn02jfG2Z6yjWeF8YTOTSihcfmNxD7NGS4PGZFDJmAFj17xfOC+IhNZC6L02V+h6RommZaTRPZ4GVRzNCCqKhFKz428Vqk/wChKcLUkFStQC4ZPUsa6fLPphTUqL/XpFg8eyFDGZiKKSkjrygfMGKpicazmjDp+ppGLZ0JcC1PtHhJcOwB19YYTJpACjMyjV2vsNoj8RxRyyHU+oPzjJsokpxDM9dmiLxAGgHcd7QYJWRXy+cKl4PKKlz9VERSiIn4d6tXfS3aIfjmCyoe1SfWkWvFIDUaz0iu8YLDK7i3w/aLy+SNoiuAYAz56JTtnIB7PX0S58o2fCJRLQJaBuNTrXycxmXgQJRMnT1H/blkJ15la/8AKlXrFi4Vj1g/6prTmFRlNCEs4d05b7xrpwhIukiYGFz1N76PaCJLh9doiMNPtoPq8eXjT91yA9Q3bz9IVHCWlJu8JM3f6+vrrHYbFqAIajj7zmo8ngeInk9D1o3l5GHUEJZWKCDm9R+Yiu+OeGJmyBPl09moO1mJA3FNK7wrHcUITcA6PY7pNNvyhPDMRnkzpKzSalQAcOnMk0bQuQodj2goQzLhUgzVjNbX0F4umGwaBYCo13H1tEB4ew2Wp0+Z7fVItkgJ2FG+vlGW9clYQqXw8OG73rBRIYFIDVu31WDYZdQaUb6+EO71ofNv0iIaEepCgG17/KkBGJWguQVDYV6vXvEusIF2HdoQlaDR0/D6rFQVPYPHpUGSspP4VivaJSROoQSqlwWLdUqFQYruLTlrQjrcecSWCnKSUlVR8wesaZZLRs+Anpmy0TE2UAR5iFlMMvDcx8LJozJbySSkGm4Dw/MamEKF9qSUJTJWXzqBQB91gx9eb0eMvxuNCGoWFqXPQCvrF68UeJlYqWqUpMt0q5VczggtTuHB7xnGKJExZqUsA9SSGBcaNsYXk8bzyy8aTQJczOrMvmJfW2vLo3WHmFWEh2AAv+l60iOmJq4HroX1AeusDVO5XWaAUqGB6V+cYwskpnGQ4ABe1B6G0FnzwkViCKMpzA8xFVKsO36/5iNx/Ejl1qAxPfbSEs3oPaEpjuKgGrEsDewp9ekV3H48qppY+R0gK55ZyamnVuu8NzGqwkQ9UleA4qqkOwUx9L/A/CJnheDXLVSxNRUtYE99b9IqsmcUKCk3FRrF68KrVNWskAABLdAQS1anWDQIs+FS4SGDE7OS4cuNWqNPhDlIcVKulAA4bR4AlGWocm7DsNdE18zu7Q4cqKmKSzkgOSOzfPvEpFsRJwoqxINBVj28v3jk2SzGhAOl/MVOlw94NhpINlXuMpd+w+rwVaXAbK4Nw9KG/TraKhNK7xdBNKsau24IrSzHTeITCYZUlMyYs1cqUQ7kjNUONXFRpFyx2HdBIu42IFKdqlKh20tFG4xPPsiLZjkArYEg93AVSF+hv7BcIxgOUXpXo1H9YsImULbX6eUVnhstiFAPY07ZdunwifCQGLsPXqH0FPqkZa7LyPJWIqW0a1mZ2+todyccDSx7Ev8ApEXhELDgWOv76QT2eRSSo61/zr84SGSCsUQ+ZLg66wleEQRmAzJ13Hl+cO8TMpzMdibHoQPh1aI8yeYkEAjS1N6W/wAiKfcBBUSQHqSnoe4s7f4g0qchglLVfKz1attTSGaMSaMyhZywI7t17fnFv4dKQmUhaUJSSgBakpYkihc3JcfKNMYrJ3qE34Y4yuRhkJU5UVKNQzAswAd/lc7VnP8A2vl/gX6CKsjK2ZvoPpC/4pP0R+sdKSOatlT4hK51H+ZVu52iG4ulklY6A1FNA2pd+sTGOQQtVT75t3O1oPKwQUk5xykWr6mOryZW8RmeW86pQsRjFCuVgKChsbnex+nMITiFEqagFASPj3pSkTvHPDqgoeySpQKhRjSmh2Jq5sw3iv4/DgKIeiSMzOxUEjMx1Duw7dI83WPXs6lqkbiFk+9ajJe7G5DN9d4YYzEBanqw6AfJ4f4oguUkjfont1FWiMmsBTUfWu2mkNEg8j7wIwtSqQiKEdpGkfZ/JeSpdWfKOyR+484zzB4QzFoQm61BI7kt+cbLgsIiRJRJltlSGcs5Nyo6OSX6D4zpVDQTEDlCQlw1tKBq05j8PnC1FIIcpFW2G9Ph8YYYiYVHKCRaiSAa/iWQcv8ASkFXaCycPJd/Zj3gXZ9ev60byhJooeKmAKBCks+igPzrUw5S9NnFcxJH69jDOZhpQIHs0lh+EEm2pF+8Dw+QAkDIWrl5bPoxoz6G/WKEPpkpypIFw/oageopoTGYceUAtKS4AmTFO1yFDejuVfvGjpxgBBBzEXatCDbb3FBt26RRPtA4eUYsTZdUzEZugILL8iSFH+owpR9CcFJNSmrN0oehpZjZvSJLDT0pYKG7sBdRvT6pEZwhGYcxdTVcd7l7P09IdYuaADQAW/RRe46h4wa5NUTUiaDQGpY1v+YLwPEYfMkgkm9an5bViG4QgklKgxSpxZ2r0rV9X6RJZ1ZjQULqFa9R5G/whgCweJJQUEOwcF7B2avQwuuYAkGlHLG1i1TqDrbaGuCzKxAkp5ioKUm9gCogvS2pu8TuC8LT5pSonInL9/3i4cUAoa3LEV83G3wFS7GWDkrUo5EqLECgJAJBYlQoHykVu0aBg+GBEpKdQBmY0CmGZidyPjCeB8MEmVlKsxJcnTNa12oBV4dYhWVKjVwQ2ulY3xn1VZz737cATNsAPLpt0hBJ/Cn0/aGQ48n2hlqBSRu1exGkIVxFLmo87+cH9qfTIhF8Q4lJCpgXRlqc1oTuAdaQnEcWTUBYRq7XFaX710iLx/EkTVrSDlUCrKWqTmuRrUC8RuM9pM5SR7RKS4sFtWjXDWB9LxyP+Vvf4tmdzSewQIqmeFgAEoQCSQaMokk9aVvEZxHgUpY5JZRUmmigCz5npcFjHfDeHWmYonLlUHSyiVM5BJZm2s0TpUoHKKO9QKNXeMPZ4cTH/ki+G+FMIiXVlThlXWoozIA0Dhzv5tFX8T+HlLWqZJQyTmJFSQUh1KUXZ1VUwtZqxfsRhg7nlYe8Dcjo3xENcSlkPtcBqF2B7/r665879kmaYzpsyQcNWUFbMkNehIOqRqKj1hoRGh8V5x7N6rKRYsASATQgvbZ4qPEvD82Uogh6lmLk1uwv+4jsTpo1B14Jw+bGS/5cyvQN+caBihzH+UgMbEOUgUrVQD/0+mbeH8euTOBSnMtTIA1qRbrQCLzN4sB7QFJCkEhQJYpWkLUxc1Lmhcs79ROgQ5nT1MAlhfmWaqapUhD2rdRa2kcQpKsuabM3OUhIPYID6UcwxXjGzeyRmIWRmbIi7M4DqIN/TSvpWJmBRdMsKD8tSQCKfeDA/RMR0USpSkEHPNYqyv7RVyA3YOW2p6cw2KCSWmKDuCFspLhveNFAcyagtu0RSuJTSk/7Tu1UqAL2dWZxZtBBhOmBRKkSlHlcBSkqJIaoLgVo55aCH7UCWOIauo1TYkMQN65MrF9wSC8Q/jaQ+HQv3gldDf3hQncEgevRoa/x2RTpzIAKBV0gELUCndNNNlbQPxTxqYJMtKUAImgsp7iWqw2YiKFSDlzylDkF0kEEUKdFCxDXozV7RKTZuaUCaKrcMf3dJ037GIrhIz+1DXpuKuCTdqkF4s3D+BTcTJCkFAYFJCiXzJo4ZJ6a6DaJ1+w9oiJ4Hiv/AHhy9Ll7UalnqwNNfW4jga5mWYjIxIookUZiqzM2l7tSGnBfCHsT7SeecKzDKeVI1fMKu5BDe6buXibPGZYAaosANqCgaJ1rOSf7PokODeH0STnzPMUCOgBIJAHcCvSwiVUi8RMnEgsQQRobQ14nxrLy5mLdT8tINeZZXBHfLJ32gA+n+MVzxPjZqgUIlnKACV+0CAR84DiOIkJCg5o52A70MRiuPJmzEoZ0iqnNXFqDSmsY6/kN8MSG3DsEpf8AqAEJBoFlRoaXKQ4od4lkYCYwdVWqydfWD/xIAoGDWZwxhR4s2ivjGFT5RukoVj/hwM4qmKIaYoAkaB7t92JeXwiUD7VCiklw7nXVj0ERniPii5c0oUgLSS1w4Nf8w/4fJ5WzPqQ72axftD8lSpz6WfoLJ4X7OoSVAl7kEVfl6fy67GFrxp5292rtoA98zXb4w+GKpsR1+hDJE5JUpgVAuWBvrzHT9ow9lScudHcGRNygghF2G/U3J+usFmYDMV5mDq5L15SXOh5gBswgn8KtDMpNQ4AFBcWvt6QfCzivkXcKcEBrOa3Ghjo8bXvGa500U1QedLB/EHGlwoA7h09LQx44c6qFjcgWIDsVcoKvMM1nqYfcRmBGMZKS2YizvyvbX3oZex9ovUmpawGxIygDTUKOsdmXwaN0lPs48O+3xwWoApkJz9M5cAVO7mw90taoPtQnI9vyEZiCVBL0tfSm3eNN8D8F/h+HrmkMqcS1asl0JHWoJ/u2jFfF8/PiZ6zXMvs+WhFy467xfcEvlkgjHIyAmYEMxAzKDcpASw1Du5FS9Y5K4jIACU+1ILuyXpsSzqci5eGHh3EAS1JCcysz0IC2ajZwxbmtX5w9XPIthpjacwv1I7HyJ3iHwx0fzOKywkH2cwpUCwLVSAX1cNZv3j0vGJUElUmZQAAmuZFxUKApl309AonzVIYYcOwIJX7pSWoALhrax3ETlyZc1RTLScjsHUCXACglVE1LdfKHB0jcBjULxKEEKye0SFBJrlSpaGDtdKgTa5NI0LxhwIYnh8maBl9mQogAUd0LSBpzZfTpGQSiVKBc5nd9SSxcbmhuax9I+F8MMdgligK0Aj+9JFT3B7VEadMh8lB4dwbDplgEEqorMVF8xAqliAkgJTUDSD4aeMOgSZaszOS7OSS7lrX0gkzCAhBdiAHSzVvWzf5gGSjg3/Wo71126xwbevZpieT2M4msoCShKySytg1a9GZyYikY1ScilS0kZmBIZId6hIrp3pEqJQyHOnKQA18xTQspuwvoTHl4TMUlyp6uA4Dhm9NYmR8hnKXYywHGHdKQ7h2NWeoAbT9IdlZLmZy2bKfe6GvN9d4JheHS5Es6k1NGIJ0D3hnPwyiUlSkJBslnLioJLU+usZa74FKxwtQBKWzNYUq9XDlusQkvDj+IUtKcrUALCrBztrpD1cqaSEMEs4CsoUFJu+jP3pCEzACUzQUOaFyRvRVxpSsJVcD4XY5wUwrzpuUhwHY6/vR9jDUSFH8MO8NKRLmBT5Cpk5S5egLvmy30O7waaEhRDChP3ImQFpo7xvhyhNM1A5gT7ySxFmOYNvU7xzBqWQ+UkJckoB9mSfwvWjbxpKsO4UCpKhWjX6Ea0+UU88P9mJiZamSfdSoneo7Mfl3jq3lihXTiEkk7VazkP5i3nDrBYtClMKAi9QRStGY6esRkjAzgTnl5SQrKQSpWZ2sNK0Jarw24Vw9edZSVHNd7AgtQP/MfQDWOdZjZn6/kWReMSkh1BRJtdg1GGlKwudjCkgpSVBno9DauuvzpDTCYZ1kgEn3RY5CSGJbRnLPDhIW4S0wLY8zUcPoHD1doWrCnlrkDxmWifKcpZaD7T0AzA1ZilN+git8Fw6lT1IAcuwLFqkAAA0dzsbxYuGcPnqKvbywSosaMWAAALBhR7bR37PuEPxNKT9xYJetUOvXqkV6ecdP8eyMvxvg0fxqsYHhrjKESZWQA2K2ShH/iY2j5kxSQrmKhd3rzE3tqPJ43H7eeKf6UvDE0JM1VrAZEgCj1UojqA+kYXxNCEqyILhNyC4JIDkEDy8o7l2P4HHDGCiCAsKGhqGeofWppBp2IZ+aanUMokeigD3vEOhTVtD4cSUocygS1HG96hvUwNciJOVNmMGM1XUzWBDahL2Zu0e4riAmQU0KlEOU2LF3cl1FxevxhorEBqlKr0Sij6FzR+wgXEFFSEqUokqJNTsAPmTakCQ6K4ckZkcwTars7nqKGrVpfz+ifsgmg4UgVKeU2FiVBwLHKsfCPnzgodQpZg1nqR6sTbaNm+zDjiJMxQmFkTMvMbBZLAl7OSxd2IFbwm+Rzg7xvgs1GJnFCXRnUG1bMSG8jDEcMOZyFMCwFiTSsaTxfCZ1qbKK1OtoiP+DF+Ygja/zjF4z7ViZn+O4xLRNmJVca/wDIAH7N6QrDyloQUpBJKix+6Eks5+cXmZ4Wkl3lyy7F1JD03oXgGPlJSwQAVAh0gFwHbQUT10heTkZRJ+Gm8wmKc5ksA9BV7i9QzvEbxyeUKBPKl7btzAPs1P8AEXHiWHmFfKgulyCA5IzM5BIzBg432rEFiuFTJi0pyhL+8qYwKqlTJSBl+8Re6tTHI1+VBohpfF5siipjgLILpDUBJAJetB+oiTwcs4gGYAhDV9o5r2q3wg2I4aBLStQls5AFQXqnNWnMhj2S9Kw7wfA5C5ZCHYgUOrOe9zp00irRLL+SLxv+2UrWHAdK00Bq7EPVNq3rAEy0EPlmVrS3k5du8JRMyzTKlyiwchTqLEaEEUJpahh0rhhJf/UD/wAsZa76LeE+UaFicSA5cpq4BuD1fvFU8R4hQ5xQkgJLWVtuKOGveLHP4MtRzLIvbavoA/yEEm8DcgGqHvQvew7mOraegTSIfg3FCgZJqSFkhIcUKjTlcVcmHkyTL9qqhGh3BBLf5h2vw6FKGYjKKgm7g6fh184HP8NLygSyPeNXrltd7sIPVyA2mRQw3sstiXd2oaXPxgyMUvOOUMrUKsbbXp8IeYbh84IOcAmli5Y3fYM3esL/AOHnKXSNHIudm9O9Ij1a6JcYZCSlipJYn7pB+bGIbwKkJ4xNcNmmzmvUFGYdLKiy4LlDHQtu1rNFO8a4leFxwnySEqyypgGhKSUlxqCEpBHQ2eN8ccgqQ/21zyriE7+SXLSBQ1yZu498/RjJpoqe8Wrxn4omYvETZy0gZzQJJyhkhLhzskDNqx3aKmo1jpRJ4R6OR6GAsLh3ipr5RQsDtc108oZCClTubfWggAneCAZaC7Gp1Bajh7HTTzi4yZjy10agJexZad2p3AijYPFKAHnmBAymxve7P2F7RceDy1zE+zA99SUMzVWpKdKWMZa7NMs2HDYMezSEZgwAYlRASBYEnsK7QolSRygmvb8ocu1GLaRwh2O0ZMgZYnErWr2YSX+8dh0bXaE4OTkolBG5JqepJh4tGl3gMoKFCntzdOsSxjLjExin3Tmoyg4bs7GI+RgDOmKSpIyh7Cgs1u9n/WJPH4YLZx05TU9ybBqw24ThhKCyAoFRsTSM3Wx8IccQ4fLILpTSopUHcPrFWx2ITLWw5HSGBYAl1WT56RZ+I4xbMEdy1g3rFam8KmKWMss5qVNvJzcRO/pDz+yPw03K5VTNVm5mNnfcuWO94CeJr0ZtO3rE5hfCi+f2ywCUlKQiuQmmYk+8W7X1pBU+ApbCsz1H6Rn6a+DVayuy3nDJrZj8a1MJWQwAND9VP1aEz5IZn3p3hqZQSWZzTWta/TR1Pg5wglqTVIzadd3+cdUhR0oKXvvCUkgMxIdqltzRqxw4lT2dWgew79Ne8DYU57MgEl7337/WsOpWIdIKkt2ZtKt+cAnTlFgDQ3Ian+XgiCQzntRjeEuBhvbJOj/N33jMftWUn2iFJYEyGrcETFGncn4RpqZinuGq4ILkxmP2tTgJ0jMlv9Nfmy6eVR8ItMEZXi5RY9DQFiWub9j5loj1DeHkwkqy97WD99vyhtPLnpp2fTzc+cdRJZD4LfhIxyVVExQUk2MvMlAI2IW7jUKFmrWJamMbFjZaUeFk2rLQf7lYkKPn+kY1E5dAvv2WeFv4leImLS6ZcmZlpQrWhSB6cx7pijy0Pv5R9AfZDw7JgH/+YsvsQAB/3GMQ/hAlSh+FSh6Ep9HEJa7KgTAJNm2d32LVFBt8I1H7OMB7SahShRDru/MlkjU2K3/tjPsCgZNXSpmcBx71KHpffeNY+zOVyzVWNB6lX5pjPT5KSiL0V01hIWHrHiC1PjpSEpKiasQdNogk6qc1XH1vHFZiAzHrBUy6fH5+sDmIIt5wmAzmKWPeIFv8wOROcF1DWo1jisIpR5iH0bbo8NsRImAMlObZ7f3HzibOR9jibiEsSSxG+30fjAJ3E0fcIJsxPTr0jhwqgmrEltb/AK0IhopJqRLBZ2OUVoHPpbrE+wQdS8QQ3Ohv6hUn51p6QhUtbnmP15xw4VLFK0k5hXUsdnHK1+5hzLxGUAAmgAuNOwaFwUe/iSlRoQcwF6KHXatG1v3cyMZmUAQKgkk6saW1hhKwhU/O7WJ77joa2g0jCW3FL1HmA71v1ikyCQE5IJSblz0G3+IbTAxBKWLljc2uNoGiWWdAFg6X1TW43qLQUYtQAsGALnYmwav0Ir/ooeViECpap0q/1WErxzhWZLEEMT9dRAps0KHus7EFr8zO9oMiQFpYqLFn3AuG2+rxNCAP4xQqQGegt5vGdfatMUVSaMSgkDX3xv1+DxoxwcuhJY376NX8v3jOPtPQlK5BTUMsF+6VN1oTXr0i82jRmGIVoPiSSWNb00byENQh2H16w9xIuWYGrdNPO945hsPmUwIc9HDAh++/pHWSX/iXEn8Ny0tebkd9pql21oIzjAy3mJBsTFm4vPbhUiUC+XEzj6IQx/8AMU3nEFwRBM0bfLUHyNfKIwuGNn0V9n8gy8DhxcMo/wDjLfARhXEiEYiel6ibNSKWZZa1xSvnH0DwpGSTKSxASlAv/KNdLmMG4sAcbilC3t5x/wDMUQ28Z55GcwUt6v8A/wBAFmr1b+4Rr32ZJHsJqzYqQOzA06e9a0ZNL94AW91tiKjqTcf3Js0a79nbJwhD1M1XWgSgfkYGU3wWz2z6Ns94TKNCwaOqxGl+g2/eErmCg87gaxDJFLWlyAWLW+DxwzqaN3/OATVBLlhWvW/6fKElaTQVZ3OzfOrRNAOopNQa6+kcWgaFrADf94EkJsbu1NUtX6G0eADAi5cihu3w79YVGFEtOjP1hGdgQEs3xFbfWsdQVUy1c3Z9W084RODkigIHS2rQ6AmbMl0zABqvZm1fzMCE2X+EekLMnYZgwN9PrSEKoSGNOg/9MSAMNLCWpR/odzd4GqhLEu76UcDTyf1gM7HoUcrk+8ag36OTVwetTHETQ9BR9RQk1BFbd4VXwLkkZOPpbZ679GqfnAcVNzEMSE2I0u9hV4iVqVygOCC5BZyl2N7MW8n2EGTMISyuba9Dp2P73g96EDrxBJoQWqPW5hKVluVXwpo9dbXiOE3McqaMSHI7a7F9tDB0E6lg7WoXUTloXJYt5dYj2BIL/EuTsKHyNflftFD+0OZmOHADk5yRd0jKQOzt0YRelT6qqzEkdjQBtBQdLdopfjzEOuVQZkoUC7tU6mn03eK8b/IcM0xacoKiXJJTUGp1NbtXz0hPCaqazV9WFtRaFcTlqWSss9Aw0bQAGg/bcOngkkrmsAahqavpHf8ABBIcZl5pQKRRJUDo1QAdyLDzEc8N4MZwWd2DVoCQCDa9qRcuE+G2zFfs1BQJCSoGqA+YEgpU5ymxoBvElhsDh0plBEpCZmYk5XzKCVag++ABUHZxrHN/clwW80vaeJBOWtA7k1JAc7itH/aMHws4LWd1jPq7uHHRhSNM48opws9agoHIphcArGUONGJHn6xl+HQmkwjUEEM2WtCKbtfyheFt2ifA7wvvM73Y2dq5SKstB62L2Fdh8JKCcIgMQVFZJ198j5AUjMcLg3U4bmAKauFD7ps4LOkks4JYOS2lcAmE4eWkANkcE05sxI9SNLekPyuDVhMhQILUej/nDtJpQ6bUr9WvWIyXj2VlJFfh0Y9ehMODMKVAsWI0Lit6fTRimIKpJFQRar22toBQQJAZ2G5ppY/L8o9NnFxRy4BZw/qKwpWHpc5Wa36efr5QUD38MAsGjigJqxOwJZ7XhaEzGCnDVuAGtcBh0jstFGcHY3/K7R6WS4KiQHt+g2+tYQxRJFQX9fl3HwhE2cSXdhZt3a/UVhBl/wAzPQgkUN6NfaFCU1ATTc1If4Qm2xikYw1TUt21Bp1b500g4P8AKn0H5iGQSopOUHMbEACgrs1iSISqcpz73qP/AFQJsCLVgypeZLFTUJoQ5BIt01eFyVPSgG9LuL+nXrD/AA8su7ak96hrU39BApkpJKats/zrpzNapbWKhLY0mT+ZJOUkqal9qbV6wzlpzG5exdgXYHWgod4lJyHUwIIAJYJroAXZ7l6Up3dCJ2QF0lyqhI03Dbb9tmhPP2FOy8IUpSlQzEEWcKca3Zia6tCcYUAgLDvViWo7kuKO/wBUECm4yZvysWelXA6PUsD0gQUlSxUZr1Bq5sH/AKT6QP8AQweLKDlXz5gWckuXDV31Y9jWKL43xITNUABlASAW0Z3JBDnnjQsTKCsiXVm3H3q5XLWDlVt94oniPhIUUlQSSp3u4Lm4sDez+kaeNR0dM9xuNd0hKWLF8rN8A/mIlvAs1CcUkqCnIUzMQeRQIKWru70+IXiPDhzhJSQdx956AjKGvs+tzSPHAey9mCAVLMsoArdTClwrz1G4MdDaaiIhqGAxqFKKcrmgNc1coIfUFq1010hzjcGgLRMZIblSwAckF9LgO3eASMEnMglKCcz5wGBAJLjU8iAzb20h3PQFe6crCjkcuovRNDenyjgdRoQ3iia+EnSz/IkaO60UT0byvaM74XJyUKcyQWoQFJVqACa3qOgPWNC8Q4TNKBSoOVpFiHBbUUJCnNA/yjPMRKWma4cHcFn1LggunK1Wp8I6PD0RoseExBExIFiaODUnUfduNNouXCVkSgUs5Zs1EuHF9Ll4puBxZJzLqsu9Ra9ShABtRydIsnBccr2bAZiHYA2IW19CaMaU3g8mXCkycVjikpSpBW7As1Czv8Du3o7xWILGtXBLKBIauzj6ERsklSAHKSejKahJYl0gFqUvSCnhSkzAoLflGp0LEsnz9aMzRg6IlZOJCyRmAYuUgVra5IBqIJLxBUsmw2rahoPSnTrEevkly1BDZllJaiipRy62DfFO1jYectQLWypYE2oNSG2+MWk/kB4VJ5eWtydS/MH6dTHZiiSwbKC5PzHXXesCTOWMuZ8xofwhyaeRH5awjDYklda662Y0D699H6QDCLnsxSl1D7r1NLgmj3odoOlmJBNPWrtZ9frWAzFV6AKNCxfKa9Xp9NC0LSzOxAcP94AkeVR3hSCDlgHd/IP71SHNu+2sIAama3l8HpCJmLBAZTCj0foz2H0DCfbJ/CryBPx1hggYxLEpSAoEtlfQ6/HWAiaASHLVzOQGJpmfsf0ENAnZgoJuxfseW4zJr3eHAw+Z0Ekqyg2NQ5oBY1+dYvkk4lakMkEEEPe9cwIBsW9GEKlT86QGypWSA42ukDsQX6nqzaahSFDMsUykJJcpClFIpdi4vShhcnGyzLStSg2daX95icpAYVqK70PWFyAtCVAOoAaMWdvQn6Md/hAovVQyqDhR/nDNcnm+GpgypTpSU1Lkk7hJaoct1PSCzQUpdgSpiB95yRStqJeusOCG8nCimhBFVVAq99DQ13PSG2I4OJxRnTQZrgPdJDEZso96my2O0O1KUS7BTAh2sX1pe/qKVo6lVXQuwfvTQj1pBYBXcT4Tl5hmKSA6TlzP7xW12F31PlEifCcljOyqKwvMmpLOA6khn93KnflqReJlODDMepqatc816n6eOKBKQXIDEJ+IoBeoH6w6MjvZpCFlIflSliKAqdIyvbSGkvDBIZTlBejOpbls1KCresSxS4tTfVyX6Fnr3HaBqwR8nI3d1UbYMD6jaIeRplU420kiXlzE5WzMwDHmSCHJBSpq0cNYtVzwdSEImqQRnDgi21xahB3qI0bGYVKlpzAK05h/M4ZzpSpubQxk4UJzSykmWdVOWJUpVyKsCm9wBqBFrgdKxwrhwWkcilKZRBAJLB6gEgKNgwU40aLDwLgiEoKlBiaMpNQCxrmNzSjBqit4kMEqUQ4YJSDYsn2fME2YWsK3HSHU2eCFWbM1QkkLfXMXd2394NA9VcCG6MCqpBSo3BCWcUDFmpQODcizQZGGuAVAlyGBHukGtTWopa9LuNb+zQQpWZKXALOplChbqwp+JtnLhpr+8piGJOZ6t30YREQwkjFJVLYcwoxU13ZquUu9318oWxJq2Q1U70LBgNdq2p6cmqy5rgEOAA+5IbS2rvWEmck3U5FSDQlIDG1QCYb4EElYRedszoUBQuFBnIUovV7Uow1jk6WSVEPlLNRqsKmjlwAa6jTQchSnUVWA1LhnZ72oHbqe3sRPAUCKvcg0Z77mm3WJcYwyJKVElgFPQgtmFCe1B2aGysCC2YUBLAOzF7tUDWm4teCrlAh0sSzj3nLlgwpT4x5CyGHvEAhmZ6pqXDsA3ZzDlQhGHJKlpJHKWBs1ANL383Pn04mXqZvkzeXNaFIJaqasDSgN9tgA/wCUcXxHKSCkAihqnT+6EhgZQKgr2ThYBbMXY2AUQeUOAWFH2rAkicKKylLg7km9K0L9GrQFokuF+9O7o/6Vx5Nz/T/+xUV0KkfiM5SgKfOQEk0PMT+JnuTX+V2hMvCBkhLqc3A6E+7Vqk+fwleJXk90/wDVCZP3v6Zn/WYqUhjabjGSlikOQkba6Cxp8fM8BBYioABsa3rfpXud4a43/fR/9T8xD9Vv7f8AsjO8lCRiFKAYPmdqBizl+lQB/dA1Y3KkvRhqCMrVs5ILadatHpnuD+gfKGvHLz/6D/8AcmRXxQ6H+Fxi3ZQKgau17hmd2Nf2vBjiqqckJRWg12/CGBFLtvA5X+z5j/8AJEd4X7iO6P8AsgQMe4GaAWylvxebs2hq/nCVzy7s4NAW6P1paE+H7q/qPyEKle8e/wD3CH8CErCVE0uxd6gCtK1se7wmZgUL5zW9j5Es2xb6cuh7o+t46uw+tTC9hjAcPS5DAhRBJuTVwK1AcfNoB/w0qzBmq5UE2fMAS5qcuX0h3L91Hl8lQ+X97sPmYefyGVyRgVgc4DAmxDBLpWRXcJBrv1g8rhOYFFR97KXDO9wDQVoA3lrMCye5+cLR757j5phpARH8AWKaKaz3FdOtR0p3gY4apa6tQ1c0qDRO/wDnaHeF17S/zgkv3E9vzEKIEwJw4BCKJoUs7l0gEVPQMR/NDKfPKFDkORWYEufujUpNRlFxQMYmZnvr/pP/AFiG492d/d/1zYXYyMVic2ZT5AKkNTKXy96jsfmzwvFQpsqVcqgzkKuoECgoqjt1BN3iw/8AwP7J35xAYT3JH9QgeeKNdjxeMUUZxygpBSHs5PrXWkJGIOiZx9P1EG4b/t4b+lPyTDWd7yu5+cKAz//Z"/>
          <p:cNvSpPr>
            <a:spLocks noChangeAspect="1" noChangeArrowheads="1"/>
          </p:cNvSpPr>
          <p:nvPr/>
        </p:nvSpPr>
        <p:spPr bwMode="auto">
          <a:xfrm>
            <a:off x="73025" y="-708025"/>
            <a:ext cx="1209675" cy="14859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9162" name="Picture 10" descr="http://images.nationalgeographic.com/wpf/media-live/photos/000/004/cache/african-elephant_435_600x450.jpg"/>
          <p:cNvPicPr>
            <a:picLocks noChangeAspect="1" noChangeArrowheads="1"/>
          </p:cNvPicPr>
          <p:nvPr/>
        </p:nvPicPr>
        <p:blipFill>
          <a:blip r:embed="rId3" cstate="print"/>
          <a:srcRect/>
          <a:stretch>
            <a:fillRect/>
          </a:stretch>
        </p:blipFill>
        <p:spPr bwMode="auto">
          <a:xfrm>
            <a:off x="4953000" y="2730755"/>
            <a:ext cx="4724400" cy="35433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Terrestrial vertebrates</a:t>
            </a:r>
            <a:endParaRPr lang="en-US" dirty="0"/>
          </a:p>
        </p:txBody>
      </p:sp>
      <p:sp>
        <p:nvSpPr>
          <p:cNvPr id="3" name="Content Placeholder 2"/>
          <p:cNvSpPr>
            <a:spLocks noGrp="1"/>
          </p:cNvSpPr>
          <p:nvPr>
            <p:ph idx="1"/>
          </p:nvPr>
        </p:nvSpPr>
        <p:spPr/>
        <p:txBody>
          <a:bodyPr/>
          <a:lstStyle/>
          <a:p>
            <a:r>
              <a:rPr lang="en-US" dirty="0" smtClean="0"/>
              <a:t>have adapted for exchange with air, a less dense medium (air) so have internal lungs (gills don’t work in air)</a:t>
            </a:r>
          </a:p>
          <a:p>
            <a:r>
              <a:rPr lang="en-US" dirty="0" smtClean="0"/>
              <a:t>internal lungs </a:t>
            </a:r>
            <a:r>
              <a:rPr lang="en-US" dirty="0" err="1" smtClean="0"/>
              <a:t>minimise</a:t>
            </a:r>
            <a:r>
              <a:rPr lang="en-US" dirty="0" smtClean="0"/>
              <a:t> loss of water and heat</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47551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human respiratory system:</a:t>
            </a:r>
            <a:endParaRPr lang="en-US" dirty="0"/>
          </a:p>
        </p:txBody>
      </p:sp>
      <p:sp>
        <p:nvSpPr>
          <p:cNvPr id="3" name="Content Placeholder 2"/>
          <p:cNvSpPr>
            <a:spLocks noGrp="1"/>
          </p:cNvSpPr>
          <p:nvPr>
            <p:ph idx="1"/>
          </p:nvPr>
        </p:nvSpPr>
        <p:spPr/>
        <p:txBody>
          <a:bodyPr>
            <a:normAutofit/>
          </a:bodyPr>
          <a:lstStyle/>
          <a:p>
            <a:r>
              <a:rPr lang="en-US" dirty="0" smtClean="0"/>
              <a:t>ventilation and exchange of gases</a:t>
            </a:r>
          </a:p>
          <a:p>
            <a:r>
              <a:rPr lang="en-US" dirty="0" smtClean="0"/>
              <a:t>ventilation involves creating volume and pressure changes that allow a continuous exchange of gases inside the body, so maintaining concentration gradients</a:t>
            </a:r>
          </a:p>
          <a:p>
            <a:endParaRPr lang="en-US" dirty="0"/>
          </a:p>
        </p:txBody>
      </p:sp>
      <p:pic>
        <p:nvPicPr>
          <p:cNvPr id="6148" name="Picture 4" descr="http://www.factmonster.com/images/ency137lungs002.gif"/>
          <p:cNvPicPr>
            <a:picLocks noChangeAspect="1" noChangeArrowheads="1"/>
          </p:cNvPicPr>
          <p:nvPr/>
        </p:nvPicPr>
        <p:blipFill>
          <a:blip r:embed="rId2" cstate="print"/>
          <a:srcRect/>
          <a:stretch>
            <a:fillRect/>
          </a:stretch>
        </p:blipFill>
        <p:spPr bwMode="auto">
          <a:xfrm>
            <a:off x="3892062" y="3733800"/>
            <a:ext cx="3933825" cy="3219451"/>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990600"/>
            <a:ext cx="5911176" cy="5753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57966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GB" smtClean="0"/>
              <a:t>Structure of the lungs</a:t>
            </a:r>
          </a:p>
        </p:txBody>
      </p:sp>
      <p:pic>
        <p:nvPicPr>
          <p:cNvPr id="1028" name="Picture 13"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5"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0" name="Group 21"/>
          <p:cNvGrpSpPr>
            <a:grpSpLocks/>
          </p:cNvGrpSpPr>
          <p:nvPr/>
        </p:nvGrpSpPr>
        <p:grpSpPr bwMode="auto">
          <a:xfrm>
            <a:off x="212725" y="800100"/>
            <a:ext cx="8699500" cy="5308600"/>
            <a:chOff x="134" y="504"/>
            <a:chExt cx="5480" cy="3344"/>
          </a:xfrm>
        </p:grpSpPr>
        <p:pic>
          <p:nvPicPr>
            <p:cNvPr id="1031" name="S11_3_cr_zoom_1_lungs.swf" descr="11_3_cr_zoom_1_lung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303"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5480202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GB" smtClean="0"/>
              <a:t>Gas exchange in the alveoli</a:t>
            </a:r>
          </a:p>
        </p:txBody>
      </p:sp>
      <p:pic>
        <p:nvPicPr>
          <p:cNvPr id="2052" name="Picture 12"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3"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4" name="Group 18"/>
          <p:cNvGrpSpPr>
            <a:grpSpLocks/>
          </p:cNvGrpSpPr>
          <p:nvPr/>
        </p:nvGrpSpPr>
        <p:grpSpPr bwMode="auto">
          <a:xfrm>
            <a:off x="212725" y="800100"/>
            <a:ext cx="8699500" cy="5308600"/>
            <a:chOff x="134" y="504"/>
            <a:chExt cx="5480" cy="3344"/>
          </a:xfrm>
        </p:grpSpPr>
        <p:pic>
          <p:nvPicPr>
            <p:cNvPr id="2055" name="S11_2_alveoli.swf" descr="11_2_alveol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3327"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3157497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smtClean="0"/>
              <a:t>Maintaining the structure of the alveoli</a:t>
            </a:r>
          </a:p>
        </p:txBody>
      </p:sp>
      <p:sp>
        <p:nvSpPr>
          <p:cNvPr id="22531" name="Rectangle 15"/>
          <p:cNvSpPr>
            <a:spLocks noChangeArrowheads="1"/>
          </p:cNvSpPr>
          <p:nvPr/>
        </p:nvSpPr>
        <p:spPr bwMode="auto">
          <a:xfrm>
            <a:off x="4548188" y="4478338"/>
            <a:ext cx="803275" cy="80962"/>
          </a:xfrm>
          <a:prstGeom prst="rect">
            <a:avLst/>
          </a:prstGeom>
          <a:solidFill>
            <a:schemeClr val="bg1"/>
          </a:solidFill>
          <a:ln w="2857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50000"/>
              </a:spcBef>
              <a:spcAft>
                <a:spcPct val="0"/>
              </a:spcAft>
            </a:pPr>
            <a:endParaRPr lang="en-US" sz="2400" b="1" smtClean="0">
              <a:solidFill>
                <a:srgbClr val="010066"/>
              </a:solidFill>
            </a:endParaRPr>
          </a:p>
        </p:txBody>
      </p:sp>
      <p:sp>
        <p:nvSpPr>
          <p:cNvPr id="22532" name="Text Box 5"/>
          <p:cNvSpPr txBox="1">
            <a:spLocks noChangeArrowheads="1"/>
          </p:cNvSpPr>
          <p:nvPr/>
        </p:nvSpPr>
        <p:spPr bwMode="auto">
          <a:xfrm>
            <a:off x="563563" y="784225"/>
            <a:ext cx="77343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During inhalation, the chest cavity increases in volume, lowering the pressure in the lungs to draw in fresh air.</a:t>
            </a:r>
          </a:p>
        </p:txBody>
      </p:sp>
      <p:sp>
        <p:nvSpPr>
          <p:cNvPr id="1194135" name="Text Box 151"/>
          <p:cNvSpPr txBox="1">
            <a:spLocks noChangeArrowheads="1"/>
          </p:cNvSpPr>
          <p:nvPr/>
        </p:nvSpPr>
        <p:spPr bwMode="auto">
          <a:xfrm>
            <a:off x="563563" y="3459163"/>
            <a:ext cx="411480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mtClean="0">
                <a:solidFill>
                  <a:srgbClr val="10BC45"/>
                </a:solidFill>
              </a:rPr>
              <a:t>Lung surfactant</a:t>
            </a:r>
            <a:r>
              <a:rPr lang="en-GB" b="0" smtClean="0"/>
              <a:t> is a phospholipid that coats the surfaces of the lungs. Without it, the watery lining of the alveoli would create a surface tension, which would cause them to collapse.</a:t>
            </a:r>
            <a:endParaRPr lang="en-GB" smtClean="0"/>
          </a:p>
        </p:txBody>
      </p:sp>
      <p:pic>
        <p:nvPicPr>
          <p:cNvPr id="1194138" name="Picture 154" descr="surfact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5700" y="3235325"/>
            <a:ext cx="29527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4141" name="Text Box 157"/>
          <p:cNvSpPr txBox="1">
            <a:spLocks noChangeArrowheads="1"/>
          </p:cNvSpPr>
          <p:nvPr/>
        </p:nvSpPr>
        <p:spPr bwMode="auto">
          <a:xfrm>
            <a:off x="7177088" y="5664200"/>
            <a:ext cx="1890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buClr>
                <a:srgbClr val="10BC45"/>
              </a:buClr>
              <a:buSzPct val="80000"/>
              <a:buFont typeface="Wingdings" pitchFamily="2" charset="2"/>
              <a:buNone/>
            </a:pPr>
            <a:r>
              <a:rPr lang="en-GB" smtClean="0">
                <a:solidFill>
                  <a:srgbClr val="10BC45"/>
                </a:solidFill>
              </a:rPr>
              <a:t>surfactant</a:t>
            </a:r>
          </a:p>
        </p:txBody>
      </p:sp>
      <p:sp>
        <p:nvSpPr>
          <p:cNvPr id="1194142" name="Line 158"/>
          <p:cNvSpPr>
            <a:spLocks noChangeShapeType="1"/>
          </p:cNvSpPr>
          <p:nvPr/>
        </p:nvSpPr>
        <p:spPr bwMode="auto">
          <a:xfrm flipH="1" flipV="1">
            <a:off x="6681788" y="5391150"/>
            <a:ext cx="560387" cy="395288"/>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194149" name="Text Box 165"/>
          <p:cNvSpPr txBox="1">
            <a:spLocks noChangeArrowheads="1"/>
          </p:cNvSpPr>
          <p:nvPr/>
        </p:nvSpPr>
        <p:spPr bwMode="auto">
          <a:xfrm>
            <a:off x="7243763" y="3362325"/>
            <a:ext cx="1597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buClr>
                <a:srgbClr val="10BC45"/>
              </a:buClr>
              <a:buSzPct val="80000"/>
              <a:buFont typeface="Wingdings" pitchFamily="2" charset="2"/>
              <a:buNone/>
            </a:pPr>
            <a:r>
              <a:rPr lang="en-GB" smtClean="0">
                <a:solidFill>
                  <a:srgbClr val="10BC45"/>
                </a:solidFill>
              </a:rPr>
              <a:t>alveoli</a:t>
            </a:r>
          </a:p>
        </p:txBody>
      </p:sp>
      <p:sp>
        <p:nvSpPr>
          <p:cNvPr id="1194150" name="Line 166"/>
          <p:cNvSpPr>
            <a:spLocks noChangeShapeType="1"/>
          </p:cNvSpPr>
          <p:nvPr/>
        </p:nvSpPr>
        <p:spPr bwMode="auto">
          <a:xfrm flipH="1">
            <a:off x="5653088" y="3778250"/>
            <a:ext cx="1662112" cy="881063"/>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194151" name="Line 167"/>
          <p:cNvSpPr>
            <a:spLocks noChangeShapeType="1"/>
          </p:cNvSpPr>
          <p:nvPr/>
        </p:nvSpPr>
        <p:spPr bwMode="auto">
          <a:xfrm flipH="1">
            <a:off x="6472238" y="3778250"/>
            <a:ext cx="844550" cy="1192213"/>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194153" name="Text Box 169"/>
          <p:cNvSpPr txBox="1">
            <a:spLocks noChangeArrowheads="1"/>
          </p:cNvSpPr>
          <p:nvPr/>
        </p:nvSpPr>
        <p:spPr bwMode="auto">
          <a:xfrm>
            <a:off x="563563" y="1938338"/>
            <a:ext cx="83851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This decrease in pressure leads to a tendency for the lungs to collapse. </a:t>
            </a:r>
            <a:r>
              <a:rPr lang="en-GB" smtClean="0">
                <a:solidFill>
                  <a:srgbClr val="10BC45"/>
                </a:solidFill>
              </a:rPr>
              <a:t>Cartilage</a:t>
            </a:r>
            <a:r>
              <a:rPr lang="en-GB" b="0" smtClean="0"/>
              <a:t> keeps the trachea and bronchi open, but the alveoli lack this structural support.</a:t>
            </a:r>
            <a:endParaRPr lang="en-GB" smtClean="0"/>
          </a:p>
        </p:txBody>
      </p:sp>
      <p:pic>
        <p:nvPicPr>
          <p:cNvPr id="22541" name="Picture 171"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4156" name="Picture 172"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61040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94153"/>
                                        </p:tgtEl>
                                        <p:attrNameLst>
                                          <p:attrName>style.visibility</p:attrName>
                                        </p:attrNameLst>
                                      </p:cBhvr>
                                      <p:to>
                                        <p:strVal val="visible"/>
                                      </p:to>
                                    </p:set>
                                    <p:animEffect transition="in" filter="dissolve">
                                      <p:cBhvr>
                                        <p:cTn id="7" dur="500"/>
                                        <p:tgtEl>
                                          <p:spTgt spid="11941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4135"/>
                                        </p:tgtEl>
                                        <p:attrNameLst>
                                          <p:attrName>style.visibility</p:attrName>
                                        </p:attrNameLst>
                                      </p:cBhvr>
                                      <p:to>
                                        <p:strVal val="visible"/>
                                      </p:to>
                                    </p:set>
                                    <p:animEffect transition="in" filter="dissolve">
                                      <p:cBhvr>
                                        <p:cTn id="12" dur="500"/>
                                        <p:tgtEl>
                                          <p:spTgt spid="1194135"/>
                                        </p:tgtEl>
                                      </p:cBhvr>
                                    </p:animEffect>
                                  </p:childTnLst>
                                </p:cTn>
                              </p:par>
                            </p:childTnLst>
                          </p:cTn>
                        </p:par>
                        <p:par>
                          <p:cTn id="13" fill="hold" nodeType="afterGroup">
                            <p:stCondLst>
                              <p:cond delay="500"/>
                            </p:stCondLst>
                            <p:childTnLst>
                              <p:par>
                                <p:cTn id="14" presetID="22" presetClass="entr" presetSubtype="4" fill="hold" nodeType="afterEffect">
                                  <p:stCondLst>
                                    <p:cond delay="0"/>
                                  </p:stCondLst>
                                  <p:childTnLst>
                                    <p:set>
                                      <p:cBhvr>
                                        <p:cTn id="15" dur="1" fill="hold">
                                          <p:stCondLst>
                                            <p:cond delay="0"/>
                                          </p:stCondLst>
                                        </p:cTn>
                                        <p:tgtEl>
                                          <p:spTgt spid="1194138"/>
                                        </p:tgtEl>
                                        <p:attrNameLst>
                                          <p:attrName>style.visibility</p:attrName>
                                        </p:attrNameLst>
                                      </p:cBhvr>
                                      <p:to>
                                        <p:strVal val="visible"/>
                                      </p:to>
                                    </p:set>
                                    <p:animEffect transition="in" filter="wipe(down)">
                                      <p:cBhvr>
                                        <p:cTn id="16" dur="500"/>
                                        <p:tgtEl>
                                          <p:spTgt spid="1194138"/>
                                        </p:tgtEl>
                                      </p:cBhvr>
                                    </p:animEffect>
                                  </p:childTnLst>
                                </p:cTn>
                              </p:par>
                            </p:childTnLst>
                          </p:cTn>
                        </p:par>
                        <p:par>
                          <p:cTn id="17" fill="hold" nodeType="afterGroup">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1194149"/>
                                        </p:tgtEl>
                                        <p:attrNameLst>
                                          <p:attrName>style.visibility</p:attrName>
                                        </p:attrNameLst>
                                      </p:cBhvr>
                                      <p:to>
                                        <p:strVal val="visible"/>
                                      </p:to>
                                    </p:set>
                                    <p:animEffect transition="in" filter="wipe(right)">
                                      <p:cBhvr>
                                        <p:cTn id="20" dur="500"/>
                                        <p:tgtEl>
                                          <p:spTgt spid="1194149"/>
                                        </p:tgtEl>
                                      </p:cBhvr>
                                    </p:animEffect>
                                  </p:childTnLst>
                                </p:cTn>
                              </p:par>
                            </p:childTnLst>
                          </p:cTn>
                        </p:par>
                        <p:par>
                          <p:cTn id="21" fill="hold" nodeType="afterGroup">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194151"/>
                                        </p:tgtEl>
                                        <p:attrNameLst>
                                          <p:attrName>style.visibility</p:attrName>
                                        </p:attrNameLst>
                                      </p:cBhvr>
                                      <p:to>
                                        <p:strVal val="visible"/>
                                      </p:to>
                                    </p:set>
                                    <p:animEffect transition="in" filter="wipe(right)">
                                      <p:cBhvr>
                                        <p:cTn id="24" dur="500"/>
                                        <p:tgtEl>
                                          <p:spTgt spid="119415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194150"/>
                                        </p:tgtEl>
                                        <p:attrNameLst>
                                          <p:attrName>style.visibility</p:attrName>
                                        </p:attrNameLst>
                                      </p:cBhvr>
                                      <p:to>
                                        <p:strVal val="visible"/>
                                      </p:to>
                                    </p:set>
                                    <p:animEffect transition="in" filter="wipe(right)">
                                      <p:cBhvr>
                                        <p:cTn id="27" dur="500"/>
                                        <p:tgtEl>
                                          <p:spTgt spid="1194150"/>
                                        </p:tgtEl>
                                      </p:cBhvr>
                                    </p:animEffect>
                                  </p:childTnLst>
                                </p:cTn>
                              </p:par>
                            </p:childTnLst>
                          </p:cTn>
                        </p:par>
                        <p:par>
                          <p:cTn id="28" fill="hold" nodeType="afterGroup">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1194141"/>
                                        </p:tgtEl>
                                        <p:attrNameLst>
                                          <p:attrName>style.visibility</p:attrName>
                                        </p:attrNameLst>
                                      </p:cBhvr>
                                      <p:to>
                                        <p:strVal val="visible"/>
                                      </p:to>
                                    </p:set>
                                    <p:animEffect transition="in" filter="wipe(right)">
                                      <p:cBhvr>
                                        <p:cTn id="31" dur="500"/>
                                        <p:tgtEl>
                                          <p:spTgt spid="1194141"/>
                                        </p:tgtEl>
                                      </p:cBhvr>
                                    </p:animEffect>
                                  </p:childTnLst>
                                </p:cTn>
                              </p:par>
                            </p:childTnLst>
                          </p:cTn>
                        </p:par>
                        <p:par>
                          <p:cTn id="32" fill="hold" nodeType="afterGroup">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1194142"/>
                                        </p:tgtEl>
                                        <p:attrNameLst>
                                          <p:attrName>style.visibility</p:attrName>
                                        </p:attrNameLst>
                                      </p:cBhvr>
                                      <p:to>
                                        <p:strVal val="visible"/>
                                      </p:to>
                                    </p:set>
                                    <p:animEffect transition="in" filter="wipe(right)">
                                      <p:cBhvr>
                                        <p:cTn id="35" dur="500"/>
                                        <p:tgtEl>
                                          <p:spTgt spid="1194142"/>
                                        </p:tgtEl>
                                      </p:cBhvr>
                                    </p:animEffect>
                                  </p:childTnLst>
                                </p:cTn>
                              </p:par>
                            </p:childTnLst>
                          </p:cTn>
                        </p:par>
                        <p:par>
                          <p:cTn id="36" fill="hold" nodeType="afterGroup">
                            <p:stCondLst>
                              <p:cond delay="3000"/>
                            </p:stCondLst>
                            <p:childTnLst>
                              <p:par>
                                <p:cTn id="37" presetID="1" presetClass="entr" presetSubtype="0" fill="hold" nodeType="afterEffect">
                                  <p:stCondLst>
                                    <p:cond delay="0"/>
                                  </p:stCondLst>
                                  <p:childTnLst>
                                    <p:set>
                                      <p:cBhvr>
                                        <p:cTn id="38" dur="1" fill="hold">
                                          <p:stCondLst>
                                            <p:cond delay="0"/>
                                          </p:stCondLst>
                                        </p:cTn>
                                        <p:tgtEl>
                                          <p:spTgt spid="1194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4135" grpId="0"/>
      <p:bldP spid="1194141" grpId="0"/>
      <p:bldP spid="1194142" grpId="0" animBg="1"/>
      <p:bldP spid="1194149" grpId="0"/>
      <p:bldP spid="1194150" grpId="0" animBg="1"/>
      <p:bldP spid="1194151" grpId="0" animBg="1"/>
      <p:bldP spid="119415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96046" name="Picture 14" descr="airway_wal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975" y="903288"/>
            <a:ext cx="4286250"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5395913" y="1633538"/>
            <a:ext cx="2982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endParaRPr lang="en-GB" sz="2000" b="0" smtClean="0">
              <a:solidFill>
                <a:srgbClr val="000000"/>
              </a:solidFill>
              <a:latin typeface="Comic Sans MS" pitchFamily="66" charset="0"/>
              <a:cs typeface="Arial" charset="0"/>
            </a:endParaRPr>
          </a:p>
        </p:txBody>
      </p:sp>
      <p:sp>
        <p:nvSpPr>
          <p:cNvPr id="23556" name="Rectangle 4"/>
          <p:cNvSpPr>
            <a:spLocks noGrp="1" noChangeArrowheads="1"/>
          </p:cNvSpPr>
          <p:nvPr>
            <p:ph type="title"/>
          </p:nvPr>
        </p:nvSpPr>
        <p:spPr/>
        <p:txBody>
          <a:bodyPr/>
          <a:lstStyle/>
          <a:p>
            <a:pPr eaLnBrk="1" hangingPunct="1"/>
            <a:r>
              <a:rPr lang="en-GB" smtClean="0"/>
              <a:t>Keeping the airways clear</a:t>
            </a:r>
          </a:p>
        </p:txBody>
      </p:sp>
      <p:sp>
        <p:nvSpPr>
          <p:cNvPr id="23557" name="Text Box 5"/>
          <p:cNvSpPr txBox="1">
            <a:spLocks noChangeArrowheads="1"/>
          </p:cNvSpPr>
          <p:nvPr/>
        </p:nvSpPr>
        <p:spPr bwMode="auto">
          <a:xfrm>
            <a:off x="563563" y="784225"/>
            <a:ext cx="3598862"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cs typeface="Arial" charset="0"/>
              </a:rPr>
              <a:t>The walls of the trachea and bronchus contain </a:t>
            </a:r>
            <a:r>
              <a:rPr lang="en-GB" smtClean="0">
                <a:solidFill>
                  <a:srgbClr val="10BC45"/>
                </a:solidFill>
                <a:cs typeface="Arial" charset="0"/>
              </a:rPr>
              <a:t>goblet cells</a:t>
            </a:r>
            <a:r>
              <a:rPr lang="en-GB" b="0" smtClean="0">
                <a:cs typeface="Arial" charset="0"/>
              </a:rPr>
              <a:t>, which secrete mucus made of </a:t>
            </a:r>
            <a:r>
              <a:rPr lang="en-GB" smtClean="0">
                <a:solidFill>
                  <a:srgbClr val="10BC45"/>
                </a:solidFill>
                <a:cs typeface="Arial" charset="0"/>
              </a:rPr>
              <a:t>mucin</a:t>
            </a:r>
            <a:r>
              <a:rPr lang="en-GB" b="0" smtClean="0">
                <a:cs typeface="Arial" charset="0"/>
              </a:rPr>
              <a:t>. This traps micro-organisms and debris, helping to keep the airways clear.</a:t>
            </a:r>
          </a:p>
        </p:txBody>
      </p:sp>
      <p:sp>
        <p:nvSpPr>
          <p:cNvPr id="1196038" name="Text Box 6"/>
          <p:cNvSpPr txBox="1">
            <a:spLocks noChangeArrowheads="1"/>
          </p:cNvSpPr>
          <p:nvPr/>
        </p:nvSpPr>
        <p:spPr bwMode="auto">
          <a:xfrm>
            <a:off x="563563" y="4202113"/>
            <a:ext cx="80930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cs typeface="Arial" charset="0"/>
              </a:rPr>
              <a:t>The walls also contain </a:t>
            </a:r>
            <a:r>
              <a:rPr lang="en-GB" smtClean="0">
                <a:solidFill>
                  <a:srgbClr val="10BC45"/>
                </a:solidFill>
                <a:cs typeface="Arial" charset="0"/>
              </a:rPr>
              <a:t>ciliated epithelial cells</a:t>
            </a:r>
            <a:r>
              <a:rPr lang="en-GB" b="0" smtClean="0">
                <a:cs typeface="Arial" charset="0"/>
              </a:rPr>
              <a:t>, which are covered on one surface with </a:t>
            </a:r>
            <a:r>
              <a:rPr lang="en-GB" smtClean="0">
                <a:solidFill>
                  <a:srgbClr val="10BC45"/>
                </a:solidFill>
                <a:cs typeface="Arial" charset="0"/>
              </a:rPr>
              <a:t>cilia</a:t>
            </a:r>
            <a:r>
              <a:rPr lang="en-GB" b="0" smtClean="0">
                <a:cs typeface="Arial" charset="0"/>
              </a:rPr>
              <a:t>. These beat regularly to move micro-organisms and dust particles along with the mucus. They contain many mitochondria to provide energy for the beating cilia.</a:t>
            </a:r>
          </a:p>
        </p:txBody>
      </p:sp>
      <p:pic>
        <p:nvPicPr>
          <p:cNvPr id="23559" name="Picture 11"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6044" name="Picture 12"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057936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96046"/>
                                        </p:tgtEl>
                                        <p:attrNameLst>
                                          <p:attrName>style.visibility</p:attrName>
                                        </p:attrNameLst>
                                      </p:cBhvr>
                                      <p:to>
                                        <p:strVal val="visible"/>
                                      </p:to>
                                    </p:set>
                                    <p:animEffect transition="in" filter="wipe(left)">
                                      <p:cBhvr>
                                        <p:cTn id="7" dur="500"/>
                                        <p:tgtEl>
                                          <p:spTgt spid="11960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6038"/>
                                        </p:tgtEl>
                                        <p:attrNameLst>
                                          <p:attrName>style.visibility</p:attrName>
                                        </p:attrNameLst>
                                      </p:cBhvr>
                                      <p:to>
                                        <p:strVal val="visible"/>
                                      </p:to>
                                    </p:set>
                                    <p:animEffect transition="in" filter="dissolve">
                                      <p:cBhvr>
                                        <p:cTn id="12" dur="500"/>
                                        <p:tgtEl>
                                          <p:spTgt spid="1196038"/>
                                        </p:tgtEl>
                                      </p:cBhvr>
                                    </p:animEffec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0"/>
                                          </p:stCondLst>
                                        </p:cTn>
                                        <p:tgtEl>
                                          <p:spTgt spid="11960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603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GB" smtClean="0"/>
              <a:t>Structures of the human lung</a:t>
            </a:r>
          </a:p>
        </p:txBody>
      </p:sp>
      <p:pic>
        <p:nvPicPr>
          <p:cNvPr id="3077" name="Picture 9"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10"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38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11"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80" name="Group 19"/>
          <p:cNvGrpSpPr>
            <a:grpSpLocks/>
          </p:cNvGrpSpPr>
          <p:nvPr/>
        </p:nvGrpSpPr>
        <p:grpSpPr bwMode="auto">
          <a:xfrm>
            <a:off x="212725" y="800100"/>
            <a:ext cx="8699500" cy="5308600"/>
            <a:chOff x="134" y="504"/>
            <a:chExt cx="5480" cy="3344"/>
          </a:xfrm>
        </p:grpSpPr>
        <p:pic>
          <p:nvPicPr>
            <p:cNvPr id="3081" name="S11_4_cd_slider_lung_structures." descr="11_4_cd_slider_lung_structur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351"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5879591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78752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Diffusion: </a:t>
            </a:r>
            <a:br>
              <a:rPr lang="en-US" dirty="0" smtClean="0"/>
            </a:br>
            <a:endParaRPr lang="en-US" dirty="0"/>
          </a:p>
        </p:txBody>
      </p:sp>
      <p:sp>
        <p:nvSpPr>
          <p:cNvPr id="3" name="Content Placeholder 2"/>
          <p:cNvSpPr>
            <a:spLocks noGrp="1"/>
          </p:cNvSpPr>
          <p:nvPr>
            <p:ph idx="1"/>
          </p:nvPr>
        </p:nvSpPr>
        <p:spPr/>
        <p:txBody>
          <a:bodyPr/>
          <a:lstStyle/>
          <a:p>
            <a:pPr lvl="1"/>
            <a:r>
              <a:rPr lang="en-US" dirty="0" smtClean="0"/>
              <a:t>In large organisms the surface area to volume ratio is much less than in very small organisms</a:t>
            </a:r>
          </a:p>
        </p:txBody>
      </p:sp>
      <p:pic>
        <p:nvPicPr>
          <p:cNvPr id="5" name="Picture 2" descr="http://1.bp.blogspot.com/_hhUdKwzDmA4/TIPFkG47OsI/AAAAAAAAArI/vsKBbBPi9us/s1600/TSA+over+V.jpg"/>
          <p:cNvPicPr>
            <a:picLocks noChangeAspect="1" noChangeArrowheads="1"/>
          </p:cNvPicPr>
          <p:nvPr/>
        </p:nvPicPr>
        <p:blipFill>
          <a:blip r:embed="rId2" cstate="print"/>
          <a:srcRect/>
          <a:stretch>
            <a:fillRect/>
          </a:stretch>
        </p:blipFill>
        <p:spPr bwMode="auto">
          <a:xfrm>
            <a:off x="1828799" y="2057400"/>
            <a:ext cx="6495573" cy="48006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smtClean="0"/>
              <a:t>Why do we breathe?</a:t>
            </a:r>
          </a:p>
        </p:txBody>
      </p:sp>
      <p:sp>
        <p:nvSpPr>
          <p:cNvPr id="1199108" name="Text Box 4"/>
          <p:cNvSpPr txBox="1">
            <a:spLocks noChangeArrowheads="1"/>
          </p:cNvSpPr>
          <p:nvPr/>
        </p:nvSpPr>
        <p:spPr bwMode="auto">
          <a:xfrm>
            <a:off x="563563" y="2627313"/>
            <a:ext cx="53943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Fish manage this by keeping a continuous stream of oxygenated water moving over their gills.</a:t>
            </a:r>
          </a:p>
        </p:txBody>
      </p:sp>
      <p:sp>
        <p:nvSpPr>
          <p:cNvPr id="24580" name="Text Box 7"/>
          <p:cNvSpPr txBox="1">
            <a:spLocks noChangeArrowheads="1"/>
          </p:cNvSpPr>
          <p:nvPr/>
        </p:nvSpPr>
        <p:spPr bwMode="auto">
          <a:xfrm>
            <a:off x="563563" y="784225"/>
            <a:ext cx="83629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Animals need to maintain a concentration gradient across their exchange surfaces so that oxygen will diffuse into the blood and carbon dioxide will diffuse out.</a:t>
            </a:r>
          </a:p>
        </p:txBody>
      </p:sp>
      <p:pic>
        <p:nvPicPr>
          <p:cNvPr id="1199116" name="Picture 12" descr="cycl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313" y="2097088"/>
            <a:ext cx="261937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9117" name="Text Box 13"/>
          <p:cNvSpPr txBox="1">
            <a:spLocks noChangeArrowheads="1"/>
          </p:cNvSpPr>
          <p:nvPr/>
        </p:nvSpPr>
        <p:spPr bwMode="auto">
          <a:xfrm>
            <a:off x="563563" y="4470400"/>
            <a:ext cx="53371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In animals such as mammals and birds, a concentration gradient is maintained in the alveoli by the mechanism of </a:t>
            </a:r>
            <a:r>
              <a:rPr lang="en-GB" smtClean="0">
                <a:solidFill>
                  <a:srgbClr val="10BC45"/>
                </a:solidFill>
              </a:rPr>
              <a:t>ventilation</a:t>
            </a:r>
            <a:r>
              <a:rPr lang="en-GB" b="0" smtClean="0"/>
              <a:t>.</a:t>
            </a:r>
          </a:p>
        </p:txBody>
      </p:sp>
      <p:pic>
        <p:nvPicPr>
          <p:cNvPr id="1199118" name="Picture 14"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8515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99116"/>
                                        </p:tgtEl>
                                        <p:attrNameLst>
                                          <p:attrName>style.visibility</p:attrName>
                                        </p:attrNameLst>
                                      </p:cBhvr>
                                      <p:to>
                                        <p:strVal val="visible"/>
                                      </p:to>
                                    </p:set>
                                    <p:animEffect transition="in" filter="wipe(down)">
                                      <p:cBhvr>
                                        <p:cTn id="7" dur="500"/>
                                        <p:tgtEl>
                                          <p:spTgt spid="11991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9108"/>
                                        </p:tgtEl>
                                        <p:attrNameLst>
                                          <p:attrName>style.visibility</p:attrName>
                                        </p:attrNameLst>
                                      </p:cBhvr>
                                      <p:to>
                                        <p:strVal val="visible"/>
                                      </p:to>
                                    </p:set>
                                    <p:animEffect transition="in" filter="dissolve">
                                      <p:cBhvr>
                                        <p:cTn id="12" dur="500"/>
                                        <p:tgtEl>
                                          <p:spTgt spid="11991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99117"/>
                                        </p:tgtEl>
                                        <p:attrNameLst>
                                          <p:attrName>style.visibility</p:attrName>
                                        </p:attrNameLst>
                                      </p:cBhvr>
                                      <p:to>
                                        <p:strVal val="visible"/>
                                      </p:to>
                                    </p:set>
                                    <p:animEffect transition="in" filter="dissolve">
                                      <p:cBhvr>
                                        <p:cTn id="17" dur="500"/>
                                        <p:tgtEl>
                                          <p:spTgt spid="1199117"/>
                                        </p:tgtEl>
                                      </p:cBhvr>
                                    </p:animEffect>
                                  </p:childTnLst>
                                </p:cTn>
                              </p:par>
                            </p:childTnLst>
                          </p:cTn>
                        </p:par>
                        <p:par>
                          <p:cTn id="18" fill="hold" nodeType="afterGroup">
                            <p:stCondLst>
                              <p:cond delay="500"/>
                            </p:stCondLst>
                            <p:childTnLst>
                              <p:par>
                                <p:cTn id="19" presetID="1" presetClass="entr" presetSubtype="0" fill="hold" nodeType="afterEffect">
                                  <p:stCondLst>
                                    <p:cond delay="0"/>
                                  </p:stCondLst>
                                  <p:childTnLst>
                                    <p:set>
                                      <p:cBhvr>
                                        <p:cTn id="20" dur="1" fill="hold">
                                          <p:stCondLst>
                                            <p:cond delay="0"/>
                                          </p:stCondLst>
                                        </p:cTn>
                                        <p:tgtEl>
                                          <p:spTgt spid="1199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108" grpId="0"/>
      <p:bldP spid="11991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GB" smtClean="0"/>
              <a:t>The mechanism of ventilation</a:t>
            </a:r>
          </a:p>
        </p:txBody>
      </p:sp>
      <p:pic>
        <p:nvPicPr>
          <p:cNvPr id="4100" name="Picture 13"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4"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2" name="Group 20"/>
          <p:cNvGrpSpPr>
            <a:grpSpLocks/>
          </p:cNvGrpSpPr>
          <p:nvPr/>
        </p:nvGrpSpPr>
        <p:grpSpPr bwMode="auto">
          <a:xfrm>
            <a:off x="212725" y="800100"/>
            <a:ext cx="8699500" cy="5308600"/>
            <a:chOff x="134" y="504"/>
            <a:chExt cx="5480" cy="3344"/>
          </a:xfrm>
        </p:grpSpPr>
        <p:pic>
          <p:nvPicPr>
            <p:cNvPr id="4103" name="S11_5_ventilation.swf" descr="11_5_ventil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5375"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0858767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1890" name="Picture 18" descr="pleural cavity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600" y="2641600"/>
            <a:ext cx="4357688"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2"/>
          <p:cNvSpPr>
            <a:spLocks noGrp="1" noChangeArrowheads="1"/>
          </p:cNvSpPr>
          <p:nvPr>
            <p:ph type="title"/>
          </p:nvPr>
        </p:nvSpPr>
        <p:spPr/>
        <p:txBody>
          <a:bodyPr/>
          <a:lstStyle/>
          <a:p>
            <a:pPr eaLnBrk="1" hangingPunct="1"/>
            <a:r>
              <a:rPr lang="en-GB" smtClean="0"/>
              <a:t>The pleural cavity</a:t>
            </a:r>
          </a:p>
        </p:txBody>
      </p:sp>
      <p:sp>
        <p:nvSpPr>
          <p:cNvPr id="25604" name="Text Box 5"/>
          <p:cNvSpPr txBox="1">
            <a:spLocks noChangeArrowheads="1"/>
          </p:cNvSpPr>
          <p:nvPr/>
        </p:nvSpPr>
        <p:spPr bwMode="auto">
          <a:xfrm>
            <a:off x="563563" y="784225"/>
            <a:ext cx="8329612"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Each of the lungs is enclosed in a double membrane known as the </a:t>
            </a:r>
            <a:r>
              <a:rPr lang="en-GB" smtClean="0">
                <a:solidFill>
                  <a:srgbClr val="10BC45"/>
                </a:solidFill>
              </a:rPr>
              <a:t>pleural membrane</a:t>
            </a:r>
            <a:r>
              <a:rPr lang="en-GB" b="0" smtClean="0"/>
              <a:t>. The space between the two membranes is called the </a:t>
            </a:r>
            <a:r>
              <a:rPr lang="en-GB" smtClean="0">
                <a:solidFill>
                  <a:srgbClr val="10BC45"/>
                </a:solidFill>
              </a:rPr>
              <a:t>pleural cavity</a:t>
            </a:r>
            <a:r>
              <a:rPr lang="en-GB" b="0" smtClean="0"/>
              <a:t>, and is filled with a small amount of </a:t>
            </a:r>
            <a:r>
              <a:rPr lang="en-GB" smtClean="0">
                <a:solidFill>
                  <a:srgbClr val="10BC45"/>
                </a:solidFill>
              </a:rPr>
              <a:t>pleural fluid</a:t>
            </a:r>
            <a:r>
              <a:rPr lang="en-GB" b="0" smtClean="0"/>
              <a:t>.</a:t>
            </a:r>
          </a:p>
        </p:txBody>
      </p:sp>
      <p:sp>
        <p:nvSpPr>
          <p:cNvPr id="1231878" name="Text Box 6"/>
          <p:cNvSpPr txBox="1">
            <a:spLocks noChangeArrowheads="1"/>
          </p:cNvSpPr>
          <p:nvPr/>
        </p:nvSpPr>
        <p:spPr bwMode="auto">
          <a:xfrm>
            <a:off x="563563" y="2719388"/>
            <a:ext cx="34671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This fluid lubricates the lungs. It also adheres to the outer walls of the lungs to the thoracic (chest) cavity by water </a:t>
            </a:r>
            <a:r>
              <a:rPr lang="en-GB" smtClean="0">
                <a:solidFill>
                  <a:srgbClr val="10BC45"/>
                </a:solidFill>
              </a:rPr>
              <a:t>cohesion</a:t>
            </a:r>
            <a:r>
              <a:rPr lang="en-GB" b="0" smtClean="0"/>
              <a:t>, so that the lungs expand with the chest while breathing.</a:t>
            </a:r>
          </a:p>
        </p:txBody>
      </p:sp>
      <p:sp>
        <p:nvSpPr>
          <p:cNvPr id="1231884" name="Text Box 12"/>
          <p:cNvSpPr txBox="1">
            <a:spLocks noChangeArrowheads="1"/>
          </p:cNvSpPr>
          <p:nvPr/>
        </p:nvSpPr>
        <p:spPr bwMode="auto">
          <a:xfrm>
            <a:off x="6670675" y="2047875"/>
            <a:ext cx="1050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0363" indent="-360363"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buClr>
                <a:srgbClr val="10BC45"/>
              </a:buClr>
              <a:buSzPct val="80000"/>
              <a:buFont typeface="Wingdings" pitchFamily="2" charset="2"/>
              <a:buNone/>
            </a:pPr>
            <a:r>
              <a:rPr lang="en-GB" smtClean="0">
                <a:solidFill>
                  <a:srgbClr val="10BC45"/>
                </a:solidFill>
              </a:rPr>
              <a:t>lung</a:t>
            </a:r>
          </a:p>
        </p:txBody>
      </p:sp>
      <p:sp>
        <p:nvSpPr>
          <p:cNvPr id="1231885" name="Line 13"/>
          <p:cNvSpPr>
            <a:spLocks noChangeShapeType="1"/>
          </p:cNvSpPr>
          <p:nvPr/>
        </p:nvSpPr>
        <p:spPr bwMode="auto">
          <a:xfrm flipH="1">
            <a:off x="5162550" y="2449513"/>
            <a:ext cx="1479550" cy="598487"/>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endParaRPr lang="en-US" sz="2400" b="1" smtClean="0">
              <a:solidFill>
                <a:srgbClr val="010066"/>
              </a:solidFill>
            </a:endParaRPr>
          </a:p>
        </p:txBody>
      </p:sp>
      <p:sp>
        <p:nvSpPr>
          <p:cNvPr id="1231886" name="Line 14"/>
          <p:cNvSpPr>
            <a:spLocks noChangeShapeType="1"/>
          </p:cNvSpPr>
          <p:nvPr/>
        </p:nvSpPr>
        <p:spPr bwMode="auto">
          <a:xfrm flipH="1" flipV="1">
            <a:off x="5162550" y="4271963"/>
            <a:ext cx="565150" cy="1690687"/>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sp>
        <p:nvSpPr>
          <p:cNvPr id="1231887" name="Text Box 15"/>
          <p:cNvSpPr txBox="1">
            <a:spLocks noChangeArrowheads="1"/>
          </p:cNvSpPr>
          <p:nvPr/>
        </p:nvSpPr>
        <p:spPr bwMode="auto">
          <a:xfrm>
            <a:off x="4394200" y="6007100"/>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mtClean="0">
                <a:solidFill>
                  <a:srgbClr val="10BC45"/>
                </a:solidFill>
              </a:rPr>
              <a:t>pleural membranes</a:t>
            </a:r>
          </a:p>
        </p:txBody>
      </p:sp>
      <p:sp>
        <p:nvSpPr>
          <p:cNvPr id="1231889" name="Line 17"/>
          <p:cNvSpPr>
            <a:spLocks noChangeShapeType="1"/>
          </p:cNvSpPr>
          <p:nvPr/>
        </p:nvSpPr>
        <p:spPr bwMode="auto">
          <a:xfrm flipV="1">
            <a:off x="5727700" y="5224463"/>
            <a:ext cx="1377950" cy="738187"/>
          </a:xfrm>
          <a:prstGeom prst="line">
            <a:avLst/>
          </a:prstGeom>
          <a:noFill/>
          <a:ln w="38100">
            <a:solidFill>
              <a:srgbClr val="000000"/>
            </a:solidFill>
            <a:round/>
            <a:headEnd type="oval"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sz="2400" b="1" smtClean="0">
              <a:solidFill>
                <a:srgbClr val="010066"/>
              </a:solidFill>
            </a:endParaRPr>
          </a:p>
        </p:txBody>
      </p:sp>
      <p:pic>
        <p:nvPicPr>
          <p:cNvPr id="25611" name="Picture 23" descr="notes_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8" y="150813"/>
            <a:ext cx="4429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896" name="Picture 24" descr="forward_arrow_colour">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80422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31890"/>
                                        </p:tgtEl>
                                        <p:attrNameLst>
                                          <p:attrName>style.visibility</p:attrName>
                                        </p:attrNameLst>
                                      </p:cBhvr>
                                      <p:to>
                                        <p:strVal val="visible"/>
                                      </p:to>
                                    </p:set>
                                    <p:animEffect transition="in" filter="wipe(left)">
                                      <p:cBhvr>
                                        <p:cTn id="7" dur="500"/>
                                        <p:tgtEl>
                                          <p:spTgt spid="1231890"/>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231884"/>
                                        </p:tgtEl>
                                        <p:attrNameLst>
                                          <p:attrName>style.visibility</p:attrName>
                                        </p:attrNameLst>
                                      </p:cBhvr>
                                      <p:to>
                                        <p:strVal val="visible"/>
                                      </p:to>
                                    </p:set>
                                    <p:animEffect transition="in" filter="wipe(right)">
                                      <p:cBhvr>
                                        <p:cTn id="11" dur="500"/>
                                        <p:tgtEl>
                                          <p:spTgt spid="1231884"/>
                                        </p:tgtEl>
                                      </p:cBhvr>
                                    </p:animEffect>
                                  </p:childTnLst>
                                </p:cTn>
                              </p:par>
                            </p:childTnLst>
                          </p:cTn>
                        </p:par>
                        <p:par>
                          <p:cTn id="12" fill="hold" nodeType="afterGroup">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231885"/>
                                        </p:tgtEl>
                                        <p:attrNameLst>
                                          <p:attrName>style.visibility</p:attrName>
                                        </p:attrNameLst>
                                      </p:cBhvr>
                                      <p:to>
                                        <p:strVal val="visible"/>
                                      </p:to>
                                    </p:set>
                                    <p:animEffect transition="in" filter="wipe(right)">
                                      <p:cBhvr>
                                        <p:cTn id="15" dur="500"/>
                                        <p:tgtEl>
                                          <p:spTgt spid="1231885"/>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31887"/>
                                        </p:tgtEl>
                                        <p:attrNameLst>
                                          <p:attrName>style.visibility</p:attrName>
                                        </p:attrNameLst>
                                      </p:cBhvr>
                                      <p:to>
                                        <p:strVal val="visible"/>
                                      </p:to>
                                    </p:set>
                                    <p:animEffect transition="in" filter="wipe(down)">
                                      <p:cBhvr>
                                        <p:cTn id="19" dur="500"/>
                                        <p:tgtEl>
                                          <p:spTgt spid="1231887"/>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31886"/>
                                        </p:tgtEl>
                                        <p:attrNameLst>
                                          <p:attrName>style.visibility</p:attrName>
                                        </p:attrNameLst>
                                      </p:cBhvr>
                                      <p:to>
                                        <p:strVal val="visible"/>
                                      </p:to>
                                    </p:set>
                                    <p:animEffect transition="in" filter="wipe(down)">
                                      <p:cBhvr>
                                        <p:cTn id="23" dur="500"/>
                                        <p:tgtEl>
                                          <p:spTgt spid="123188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31889"/>
                                        </p:tgtEl>
                                        <p:attrNameLst>
                                          <p:attrName>style.visibility</p:attrName>
                                        </p:attrNameLst>
                                      </p:cBhvr>
                                      <p:to>
                                        <p:strVal val="visible"/>
                                      </p:to>
                                    </p:set>
                                    <p:animEffect transition="in" filter="wipe(left)">
                                      <p:cBhvr>
                                        <p:cTn id="26" dur="500"/>
                                        <p:tgtEl>
                                          <p:spTgt spid="123188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231878"/>
                                        </p:tgtEl>
                                        <p:attrNameLst>
                                          <p:attrName>style.visibility</p:attrName>
                                        </p:attrNameLst>
                                      </p:cBhvr>
                                      <p:to>
                                        <p:strVal val="visible"/>
                                      </p:to>
                                    </p:set>
                                    <p:animEffect transition="in" filter="dissolve">
                                      <p:cBhvr>
                                        <p:cTn id="31" dur="500"/>
                                        <p:tgtEl>
                                          <p:spTgt spid="1231878"/>
                                        </p:tgtEl>
                                      </p:cBhvr>
                                    </p:animEffect>
                                  </p:childTnLst>
                                </p:cTn>
                              </p:par>
                            </p:childTnLst>
                          </p:cTn>
                        </p:par>
                        <p:par>
                          <p:cTn id="32" fill="hold" nodeType="afterGroup">
                            <p:stCondLst>
                              <p:cond delay="500"/>
                            </p:stCondLst>
                            <p:childTnLst>
                              <p:par>
                                <p:cTn id="33" presetID="1" presetClass="entr" presetSubtype="0" fill="hold" nodeType="afterEffect">
                                  <p:stCondLst>
                                    <p:cond delay="0"/>
                                  </p:stCondLst>
                                  <p:childTnLst>
                                    <p:set>
                                      <p:cBhvr>
                                        <p:cTn id="34" dur="1" fill="hold">
                                          <p:stCondLst>
                                            <p:cond delay="0"/>
                                          </p:stCondLst>
                                        </p:cTn>
                                        <p:tgtEl>
                                          <p:spTgt spid="12318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878" grpId="0"/>
      <p:bldP spid="1231884" grpId="0"/>
      <p:bldP spid="1231885" grpId="0" animBg="1"/>
      <p:bldP spid="1231886" grpId="0" animBg="1"/>
      <p:bldP spid="1231887" grpId="0"/>
      <p:bldP spid="123188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smtClean="0"/>
              <a:t>Composition of inhaled/exhaled air</a:t>
            </a:r>
          </a:p>
        </p:txBody>
      </p:sp>
      <p:sp>
        <p:nvSpPr>
          <p:cNvPr id="26627" name="Text Box 4"/>
          <p:cNvSpPr txBox="1">
            <a:spLocks noChangeArrowheads="1"/>
          </p:cNvSpPr>
          <p:nvPr/>
        </p:nvSpPr>
        <p:spPr bwMode="auto">
          <a:xfrm>
            <a:off x="563563" y="784225"/>
            <a:ext cx="8170862"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b="0" smtClean="0"/>
              <a:t>In one breathing cycle, the air in the lungs loses only some of its oxygen content. This is why mouth-to-mouth resuscitation can be effective.</a:t>
            </a:r>
          </a:p>
        </p:txBody>
      </p:sp>
      <p:pic>
        <p:nvPicPr>
          <p:cNvPr id="1211449" name="Picture 57" descr="air compos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813" y="2482850"/>
            <a:ext cx="7062787" cy="353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1428" name="Text Box 36"/>
          <p:cNvSpPr txBox="1">
            <a:spLocks noChangeArrowheads="1"/>
          </p:cNvSpPr>
          <p:nvPr/>
        </p:nvSpPr>
        <p:spPr bwMode="auto">
          <a:xfrm>
            <a:off x="831850" y="246380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90</a:t>
            </a:r>
          </a:p>
        </p:txBody>
      </p:sp>
      <p:sp>
        <p:nvSpPr>
          <p:cNvPr id="1211429" name="Text Box 37"/>
          <p:cNvSpPr txBox="1">
            <a:spLocks noChangeArrowheads="1"/>
          </p:cNvSpPr>
          <p:nvPr/>
        </p:nvSpPr>
        <p:spPr bwMode="auto">
          <a:xfrm>
            <a:off x="831850" y="2789238"/>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80</a:t>
            </a:r>
          </a:p>
        </p:txBody>
      </p:sp>
      <p:sp>
        <p:nvSpPr>
          <p:cNvPr id="1211430" name="Text Box 38"/>
          <p:cNvSpPr txBox="1">
            <a:spLocks noChangeArrowheads="1"/>
          </p:cNvSpPr>
          <p:nvPr/>
        </p:nvSpPr>
        <p:spPr bwMode="auto">
          <a:xfrm>
            <a:off x="831850" y="3116263"/>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70</a:t>
            </a:r>
          </a:p>
        </p:txBody>
      </p:sp>
      <p:sp>
        <p:nvSpPr>
          <p:cNvPr id="1211431" name="Text Box 39"/>
          <p:cNvSpPr txBox="1">
            <a:spLocks noChangeArrowheads="1"/>
          </p:cNvSpPr>
          <p:nvPr/>
        </p:nvSpPr>
        <p:spPr bwMode="auto">
          <a:xfrm>
            <a:off x="831850" y="344805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60</a:t>
            </a:r>
          </a:p>
        </p:txBody>
      </p:sp>
      <p:sp>
        <p:nvSpPr>
          <p:cNvPr id="1211432" name="Text Box 40"/>
          <p:cNvSpPr txBox="1">
            <a:spLocks noChangeArrowheads="1"/>
          </p:cNvSpPr>
          <p:nvPr/>
        </p:nvSpPr>
        <p:spPr bwMode="auto">
          <a:xfrm>
            <a:off x="831850" y="3775075"/>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50</a:t>
            </a:r>
          </a:p>
        </p:txBody>
      </p:sp>
      <p:sp>
        <p:nvSpPr>
          <p:cNvPr id="1211433" name="Text Box 41"/>
          <p:cNvSpPr txBox="1">
            <a:spLocks noChangeArrowheads="1"/>
          </p:cNvSpPr>
          <p:nvPr/>
        </p:nvSpPr>
        <p:spPr bwMode="auto">
          <a:xfrm>
            <a:off x="831850" y="4105275"/>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40</a:t>
            </a:r>
          </a:p>
        </p:txBody>
      </p:sp>
      <p:sp>
        <p:nvSpPr>
          <p:cNvPr id="1211434" name="Text Box 42"/>
          <p:cNvSpPr txBox="1">
            <a:spLocks noChangeArrowheads="1"/>
          </p:cNvSpPr>
          <p:nvPr/>
        </p:nvSpPr>
        <p:spPr bwMode="auto">
          <a:xfrm>
            <a:off x="831850" y="4433888"/>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30</a:t>
            </a:r>
          </a:p>
        </p:txBody>
      </p:sp>
      <p:sp>
        <p:nvSpPr>
          <p:cNvPr id="1211435" name="Text Box 43"/>
          <p:cNvSpPr txBox="1">
            <a:spLocks noChangeArrowheads="1"/>
          </p:cNvSpPr>
          <p:nvPr/>
        </p:nvSpPr>
        <p:spPr bwMode="auto">
          <a:xfrm>
            <a:off x="831850" y="4760913"/>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20</a:t>
            </a:r>
          </a:p>
        </p:txBody>
      </p:sp>
      <p:sp>
        <p:nvSpPr>
          <p:cNvPr id="1211436" name="Text Box 44"/>
          <p:cNvSpPr txBox="1">
            <a:spLocks noChangeArrowheads="1"/>
          </p:cNvSpPr>
          <p:nvPr/>
        </p:nvSpPr>
        <p:spPr bwMode="auto">
          <a:xfrm>
            <a:off x="831850" y="509270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10</a:t>
            </a:r>
          </a:p>
        </p:txBody>
      </p:sp>
      <p:sp>
        <p:nvSpPr>
          <p:cNvPr id="1211437" name="Text Box 45"/>
          <p:cNvSpPr txBox="1">
            <a:spLocks noChangeArrowheads="1"/>
          </p:cNvSpPr>
          <p:nvPr/>
        </p:nvSpPr>
        <p:spPr bwMode="auto">
          <a:xfrm>
            <a:off x="831850" y="5422900"/>
            <a:ext cx="61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r" eaLnBrk="1" fontAlgn="base" hangingPunct="1">
              <a:spcBef>
                <a:spcPct val="50000"/>
              </a:spcBef>
              <a:spcAft>
                <a:spcPct val="0"/>
              </a:spcAft>
            </a:pPr>
            <a:r>
              <a:rPr lang="en-GB" sz="2000" smtClean="0"/>
              <a:t>0</a:t>
            </a:r>
          </a:p>
        </p:txBody>
      </p:sp>
      <p:sp>
        <p:nvSpPr>
          <p:cNvPr id="1211438" name="Text Box 46"/>
          <p:cNvSpPr txBox="1">
            <a:spLocks noChangeArrowheads="1"/>
          </p:cNvSpPr>
          <p:nvPr/>
        </p:nvSpPr>
        <p:spPr bwMode="auto">
          <a:xfrm>
            <a:off x="1812925" y="5646738"/>
            <a:ext cx="749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N</a:t>
            </a:r>
            <a:r>
              <a:rPr lang="en-GB" sz="2000" baseline="-25000" smtClean="0"/>
              <a:t>2</a:t>
            </a:r>
          </a:p>
        </p:txBody>
      </p:sp>
      <p:sp>
        <p:nvSpPr>
          <p:cNvPr id="1211439" name="Text Box 47"/>
          <p:cNvSpPr txBox="1">
            <a:spLocks noChangeArrowheads="1"/>
          </p:cNvSpPr>
          <p:nvPr/>
        </p:nvSpPr>
        <p:spPr bwMode="auto">
          <a:xfrm>
            <a:off x="3098800" y="5646738"/>
            <a:ext cx="889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O</a:t>
            </a:r>
            <a:r>
              <a:rPr lang="en-GB" sz="2000" baseline="-25000" smtClean="0"/>
              <a:t>2</a:t>
            </a:r>
          </a:p>
        </p:txBody>
      </p:sp>
      <p:sp>
        <p:nvSpPr>
          <p:cNvPr id="1211440" name="Text Box 48"/>
          <p:cNvSpPr txBox="1">
            <a:spLocks noChangeArrowheads="1"/>
          </p:cNvSpPr>
          <p:nvPr/>
        </p:nvSpPr>
        <p:spPr bwMode="auto">
          <a:xfrm>
            <a:off x="4391025" y="5646738"/>
            <a:ext cx="939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CO</a:t>
            </a:r>
            <a:r>
              <a:rPr lang="en-GB" sz="2000" baseline="-25000" smtClean="0"/>
              <a:t>2</a:t>
            </a:r>
          </a:p>
        </p:txBody>
      </p:sp>
      <p:sp>
        <p:nvSpPr>
          <p:cNvPr id="1211441" name="Text Box 49"/>
          <p:cNvSpPr txBox="1">
            <a:spLocks noChangeArrowheads="1"/>
          </p:cNvSpPr>
          <p:nvPr/>
        </p:nvSpPr>
        <p:spPr bwMode="auto">
          <a:xfrm>
            <a:off x="5754688" y="5646738"/>
            <a:ext cx="86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H</a:t>
            </a:r>
            <a:r>
              <a:rPr lang="en-GB" sz="2000" baseline="-25000" smtClean="0"/>
              <a:t>2</a:t>
            </a:r>
            <a:r>
              <a:rPr lang="en-GB" sz="2000" smtClean="0"/>
              <a:t>O</a:t>
            </a:r>
          </a:p>
        </p:txBody>
      </p:sp>
      <p:sp>
        <p:nvSpPr>
          <p:cNvPr id="1211442" name="Text Box 50"/>
          <p:cNvSpPr txBox="1">
            <a:spLocks noChangeArrowheads="1"/>
          </p:cNvSpPr>
          <p:nvPr/>
        </p:nvSpPr>
        <p:spPr bwMode="auto">
          <a:xfrm>
            <a:off x="6953250" y="5646738"/>
            <a:ext cx="1079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t>other</a:t>
            </a:r>
          </a:p>
        </p:txBody>
      </p:sp>
      <p:sp>
        <p:nvSpPr>
          <p:cNvPr id="1211443" name="Text Box 51"/>
          <p:cNvSpPr txBox="1">
            <a:spLocks noChangeArrowheads="1"/>
          </p:cNvSpPr>
          <p:nvPr/>
        </p:nvSpPr>
        <p:spPr bwMode="auto">
          <a:xfrm>
            <a:off x="5930900" y="3594100"/>
            <a:ext cx="2171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z="2000" smtClean="0"/>
              <a:t>exhaled air</a:t>
            </a:r>
          </a:p>
        </p:txBody>
      </p:sp>
      <p:sp>
        <p:nvSpPr>
          <p:cNvPr id="1211444" name="Text Box 52"/>
          <p:cNvSpPr txBox="1">
            <a:spLocks noChangeArrowheads="1"/>
          </p:cNvSpPr>
          <p:nvPr/>
        </p:nvSpPr>
        <p:spPr bwMode="auto">
          <a:xfrm>
            <a:off x="5930900" y="2968625"/>
            <a:ext cx="1854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z="2000" smtClean="0"/>
              <a:t>inhaled air</a:t>
            </a:r>
          </a:p>
        </p:txBody>
      </p:sp>
      <p:sp>
        <p:nvSpPr>
          <p:cNvPr id="1211447" name="Text Box 55"/>
          <p:cNvSpPr txBox="1">
            <a:spLocks noChangeArrowheads="1"/>
          </p:cNvSpPr>
          <p:nvPr/>
        </p:nvSpPr>
        <p:spPr bwMode="auto">
          <a:xfrm rot="-5400000">
            <a:off x="-450056" y="3861594"/>
            <a:ext cx="24130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eaLnBrk="1" fontAlgn="base" hangingPunct="1">
              <a:spcBef>
                <a:spcPct val="50000"/>
              </a:spcBef>
              <a:spcAft>
                <a:spcPct val="0"/>
              </a:spcAft>
            </a:pPr>
            <a:r>
              <a:rPr lang="en-GB" sz="2200" smtClean="0"/>
              <a:t>composition (%)</a:t>
            </a:r>
          </a:p>
        </p:txBody>
      </p:sp>
      <p:sp>
        <p:nvSpPr>
          <p:cNvPr id="1211451" name="Text Box 59"/>
          <p:cNvSpPr txBox="1">
            <a:spLocks noChangeArrowheads="1"/>
          </p:cNvSpPr>
          <p:nvPr/>
        </p:nvSpPr>
        <p:spPr bwMode="auto">
          <a:xfrm>
            <a:off x="1495425" y="25765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78%</a:t>
            </a:r>
          </a:p>
        </p:txBody>
      </p:sp>
      <p:sp>
        <p:nvSpPr>
          <p:cNvPr id="1211452" name="Text Box 60"/>
          <p:cNvSpPr txBox="1">
            <a:spLocks noChangeArrowheads="1"/>
          </p:cNvSpPr>
          <p:nvPr/>
        </p:nvSpPr>
        <p:spPr bwMode="auto">
          <a:xfrm>
            <a:off x="2122488" y="25765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78%</a:t>
            </a:r>
          </a:p>
        </p:txBody>
      </p:sp>
      <p:sp>
        <p:nvSpPr>
          <p:cNvPr id="1211453" name="Text Box 61"/>
          <p:cNvSpPr txBox="1">
            <a:spLocks noChangeArrowheads="1"/>
          </p:cNvSpPr>
          <p:nvPr/>
        </p:nvSpPr>
        <p:spPr bwMode="auto">
          <a:xfrm>
            <a:off x="2970213" y="44180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21%</a:t>
            </a:r>
          </a:p>
        </p:txBody>
      </p:sp>
      <p:sp>
        <p:nvSpPr>
          <p:cNvPr id="1211454" name="Text Box 62"/>
          <p:cNvSpPr txBox="1">
            <a:spLocks noChangeArrowheads="1"/>
          </p:cNvSpPr>
          <p:nvPr/>
        </p:nvSpPr>
        <p:spPr bwMode="auto">
          <a:xfrm>
            <a:off x="3519488" y="45958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15%</a:t>
            </a:r>
          </a:p>
        </p:txBody>
      </p:sp>
      <p:sp>
        <p:nvSpPr>
          <p:cNvPr id="1211455" name="Text Box 63"/>
          <p:cNvSpPr txBox="1">
            <a:spLocks noChangeArrowheads="1"/>
          </p:cNvSpPr>
          <p:nvPr/>
        </p:nvSpPr>
        <p:spPr bwMode="auto">
          <a:xfrm>
            <a:off x="4078288" y="5065713"/>
            <a:ext cx="9175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0.04%</a:t>
            </a:r>
          </a:p>
        </p:txBody>
      </p:sp>
      <p:sp>
        <p:nvSpPr>
          <p:cNvPr id="1211456" name="Text Box 64"/>
          <p:cNvSpPr txBox="1">
            <a:spLocks noChangeArrowheads="1"/>
          </p:cNvSpPr>
          <p:nvPr/>
        </p:nvSpPr>
        <p:spPr bwMode="auto">
          <a:xfrm>
            <a:off x="4754563" y="4965700"/>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4%</a:t>
            </a:r>
          </a:p>
        </p:txBody>
      </p:sp>
      <p:sp>
        <p:nvSpPr>
          <p:cNvPr id="1211457" name="Text Box 65"/>
          <p:cNvSpPr txBox="1">
            <a:spLocks noChangeArrowheads="1"/>
          </p:cNvSpPr>
          <p:nvPr/>
        </p:nvSpPr>
        <p:spPr bwMode="auto">
          <a:xfrm>
            <a:off x="5561013" y="5065713"/>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&lt;1%</a:t>
            </a:r>
          </a:p>
        </p:txBody>
      </p:sp>
      <p:sp>
        <p:nvSpPr>
          <p:cNvPr id="1211458" name="Text Box 66"/>
          <p:cNvSpPr txBox="1">
            <a:spLocks noChangeArrowheads="1"/>
          </p:cNvSpPr>
          <p:nvPr/>
        </p:nvSpPr>
        <p:spPr bwMode="auto">
          <a:xfrm>
            <a:off x="6065838" y="4999038"/>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3%</a:t>
            </a:r>
          </a:p>
        </p:txBody>
      </p:sp>
      <p:sp>
        <p:nvSpPr>
          <p:cNvPr id="1211459" name="Text Box 67"/>
          <p:cNvSpPr txBox="1">
            <a:spLocks noChangeArrowheads="1"/>
          </p:cNvSpPr>
          <p:nvPr/>
        </p:nvSpPr>
        <p:spPr bwMode="auto">
          <a:xfrm>
            <a:off x="6845300" y="5056188"/>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FD0000"/>
                </a:solidFill>
              </a:rPr>
              <a:t>&lt;1%</a:t>
            </a:r>
          </a:p>
        </p:txBody>
      </p:sp>
      <p:sp>
        <p:nvSpPr>
          <p:cNvPr id="1211460" name="Text Box 68"/>
          <p:cNvSpPr txBox="1">
            <a:spLocks noChangeArrowheads="1"/>
          </p:cNvSpPr>
          <p:nvPr/>
        </p:nvSpPr>
        <p:spPr bwMode="auto">
          <a:xfrm>
            <a:off x="7472363" y="5056188"/>
            <a:ext cx="701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10066"/>
                </a:solidFill>
                <a:latin typeface="Arial" charset="0"/>
              </a:defRPr>
            </a:lvl1pPr>
            <a:lvl2pPr marL="742950" indent="-285750" eaLnBrk="0" hangingPunct="0">
              <a:defRPr sz="2400" b="1">
                <a:solidFill>
                  <a:srgbClr val="010066"/>
                </a:solidFill>
                <a:latin typeface="Arial" charset="0"/>
              </a:defRPr>
            </a:lvl2pPr>
            <a:lvl3pPr marL="1143000" indent="-228600" eaLnBrk="0" hangingPunct="0">
              <a:defRPr sz="2400" b="1">
                <a:solidFill>
                  <a:srgbClr val="010066"/>
                </a:solidFill>
                <a:latin typeface="Arial" charset="0"/>
              </a:defRPr>
            </a:lvl3pPr>
            <a:lvl4pPr marL="1600200" indent="-228600" eaLnBrk="0" hangingPunct="0">
              <a:defRPr sz="2400" b="1">
                <a:solidFill>
                  <a:srgbClr val="010066"/>
                </a:solidFill>
                <a:latin typeface="Arial" charset="0"/>
              </a:defRPr>
            </a:lvl4pPr>
            <a:lvl5pPr marL="2057400" indent="-228600" eaLnBrk="0" hangingPunct="0">
              <a:defRPr sz="2400" b="1">
                <a:solidFill>
                  <a:srgbClr val="010066"/>
                </a:solidFill>
                <a:latin typeface="Arial" charset="0"/>
              </a:defRPr>
            </a:lvl5pPr>
            <a:lvl6pPr marL="2514600" indent="-228600" eaLnBrk="0" fontAlgn="base" hangingPunct="0">
              <a:spcBef>
                <a:spcPct val="50000"/>
              </a:spcBef>
              <a:spcAft>
                <a:spcPct val="0"/>
              </a:spcAft>
              <a:defRPr sz="2400" b="1">
                <a:solidFill>
                  <a:srgbClr val="010066"/>
                </a:solidFill>
                <a:latin typeface="Arial" charset="0"/>
              </a:defRPr>
            </a:lvl6pPr>
            <a:lvl7pPr marL="2971800" indent="-228600" eaLnBrk="0" fontAlgn="base" hangingPunct="0">
              <a:spcBef>
                <a:spcPct val="50000"/>
              </a:spcBef>
              <a:spcAft>
                <a:spcPct val="0"/>
              </a:spcAft>
              <a:defRPr sz="2400" b="1">
                <a:solidFill>
                  <a:srgbClr val="010066"/>
                </a:solidFill>
                <a:latin typeface="Arial" charset="0"/>
              </a:defRPr>
            </a:lvl7pPr>
            <a:lvl8pPr marL="3429000" indent="-228600" eaLnBrk="0" fontAlgn="base" hangingPunct="0">
              <a:spcBef>
                <a:spcPct val="50000"/>
              </a:spcBef>
              <a:spcAft>
                <a:spcPct val="0"/>
              </a:spcAft>
              <a:defRPr sz="2400" b="1">
                <a:solidFill>
                  <a:srgbClr val="010066"/>
                </a:solidFill>
                <a:latin typeface="Arial" charset="0"/>
              </a:defRPr>
            </a:lvl8pPr>
            <a:lvl9pPr marL="3886200" indent="-228600" eaLnBrk="0" fontAlgn="base" hangingPunct="0">
              <a:spcBef>
                <a:spcPct val="50000"/>
              </a:spcBef>
              <a:spcAft>
                <a:spcPct val="0"/>
              </a:spcAft>
              <a:defRPr sz="2400" b="1">
                <a:solidFill>
                  <a:srgbClr val="010066"/>
                </a:solidFill>
                <a:latin typeface="Arial" charset="0"/>
              </a:defRPr>
            </a:lvl9pPr>
          </a:lstStyle>
          <a:p>
            <a:pPr algn="ctr" eaLnBrk="1" fontAlgn="base" hangingPunct="1">
              <a:spcBef>
                <a:spcPct val="50000"/>
              </a:spcBef>
              <a:spcAft>
                <a:spcPct val="0"/>
              </a:spcAft>
            </a:pPr>
            <a:r>
              <a:rPr lang="en-GB" sz="2000" smtClean="0">
                <a:solidFill>
                  <a:srgbClr val="00E200"/>
                </a:solidFill>
              </a:rPr>
              <a:t>&lt;1%</a:t>
            </a:r>
          </a:p>
        </p:txBody>
      </p:sp>
      <p:pic>
        <p:nvPicPr>
          <p:cNvPr id="1211461" name="Picture 69"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064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11449"/>
                                        </p:tgtEl>
                                        <p:attrNameLst>
                                          <p:attrName>style.visibility</p:attrName>
                                        </p:attrNameLst>
                                      </p:cBhvr>
                                      <p:to>
                                        <p:strVal val="visible"/>
                                      </p:to>
                                    </p:set>
                                    <p:animEffect transition="in" filter="wipe(down)">
                                      <p:cBhvr>
                                        <p:cTn id="7" dur="500"/>
                                        <p:tgtEl>
                                          <p:spTgt spid="1211449"/>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114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114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114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114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11442"/>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121143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1143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21143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21143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21143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21143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21143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21143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211429"/>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11428"/>
                                        </p:tgtEl>
                                        <p:attrNameLst>
                                          <p:attrName>style.visibility</p:attrName>
                                        </p:attrNameLst>
                                      </p:cBhvr>
                                      <p:to>
                                        <p:strVal val="visible"/>
                                      </p:to>
                                    </p:set>
                                  </p:childTnLst>
                                </p:cTn>
                              </p:par>
                            </p:childTnLst>
                          </p:cTn>
                        </p:par>
                        <p:par>
                          <p:cTn id="40" fill="hold" nodeType="afterGroup">
                            <p:stCondLst>
                              <p:cond delay="500"/>
                            </p:stCondLst>
                            <p:childTnLst>
                              <p:par>
                                <p:cTn id="41" presetID="22" presetClass="entr" presetSubtype="4" fill="hold" grpId="0" nodeType="afterEffect">
                                  <p:stCondLst>
                                    <p:cond delay="0"/>
                                  </p:stCondLst>
                                  <p:childTnLst>
                                    <p:set>
                                      <p:cBhvr>
                                        <p:cTn id="42" dur="1" fill="hold">
                                          <p:stCondLst>
                                            <p:cond delay="0"/>
                                          </p:stCondLst>
                                        </p:cTn>
                                        <p:tgtEl>
                                          <p:spTgt spid="1211447"/>
                                        </p:tgtEl>
                                        <p:attrNameLst>
                                          <p:attrName>style.visibility</p:attrName>
                                        </p:attrNameLst>
                                      </p:cBhvr>
                                      <p:to>
                                        <p:strVal val="visible"/>
                                      </p:to>
                                    </p:set>
                                    <p:animEffect transition="in" filter="wipe(down)">
                                      <p:cBhvr>
                                        <p:cTn id="43" dur="500"/>
                                        <p:tgtEl>
                                          <p:spTgt spid="1211447"/>
                                        </p:tgtEl>
                                      </p:cBhvr>
                                    </p:animEffect>
                                  </p:childTnLst>
                                </p:cTn>
                              </p:par>
                            </p:childTnLst>
                          </p:cTn>
                        </p:par>
                        <p:par>
                          <p:cTn id="44" fill="hold" nodeType="afterGroup">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211444"/>
                                        </p:tgtEl>
                                        <p:attrNameLst>
                                          <p:attrName>style.visibility</p:attrName>
                                        </p:attrNameLst>
                                      </p:cBhvr>
                                      <p:to>
                                        <p:strVal val="visible"/>
                                      </p:to>
                                    </p:set>
                                    <p:animEffect transition="in" filter="wipe(left)">
                                      <p:cBhvr>
                                        <p:cTn id="47" dur="500"/>
                                        <p:tgtEl>
                                          <p:spTgt spid="1211444"/>
                                        </p:tgtEl>
                                      </p:cBhvr>
                                    </p:animEffect>
                                  </p:childTnLst>
                                </p:cTn>
                              </p:par>
                            </p:childTnLst>
                          </p:cTn>
                        </p:par>
                        <p:par>
                          <p:cTn id="48" fill="hold" nodeType="afterGroup">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211443"/>
                                        </p:tgtEl>
                                        <p:attrNameLst>
                                          <p:attrName>style.visibility</p:attrName>
                                        </p:attrNameLst>
                                      </p:cBhvr>
                                      <p:to>
                                        <p:strVal val="visible"/>
                                      </p:to>
                                    </p:set>
                                    <p:animEffect transition="in" filter="wipe(left)">
                                      <p:cBhvr>
                                        <p:cTn id="51" dur="500"/>
                                        <p:tgtEl>
                                          <p:spTgt spid="1211443"/>
                                        </p:tgtEl>
                                      </p:cBhvr>
                                    </p:animEffect>
                                  </p:childTnLst>
                                </p:cTn>
                              </p:par>
                            </p:childTnLst>
                          </p:cTn>
                        </p:par>
                        <p:par>
                          <p:cTn id="52" fill="hold" nodeType="afterGroup">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211451"/>
                                        </p:tgtEl>
                                        <p:attrNameLst>
                                          <p:attrName>style.visibility</p:attrName>
                                        </p:attrNameLst>
                                      </p:cBhvr>
                                      <p:to>
                                        <p:strVal val="visible"/>
                                      </p:to>
                                    </p:set>
                                    <p:animEffect transition="in" filter="wipe(left)">
                                      <p:cBhvr>
                                        <p:cTn id="55" dur="500"/>
                                        <p:tgtEl>
                                          <p:spTgt spid="1211451"/>
                                        </p:tgtEl>
                                      </p:cBhvr>
                                    </p:animEffect>
                                  </p:childTnLst>
                                </p:cTn>
                              </p:par>
                            </p:childTnLst>
                          </p:cTn>
                        </p:par>
                        <p:par>
                          <p:cTn id="56" fill="hold" nodeType="afterGroup">
                            <p:stCondLst>
                              <p:cond delay="2500"/>
                            </p:stCondLst>
                            <p:childTnLst>
                              <p:par>
                                <p:cTn id="57" presetID="22" presetClass="entr" presetSubtype="8" fill="hold" grpId="0" nodeType="afterEffect">
                                  <p:stCondLst>
                                    <p:cond delay="0"/>
                                  </p:stCondLst>
                                  <p:childTnLst>
                                    <p:set>
                                      <p:cBhvr>
                                        <p:cTn id="58" dur="1" fill="hold">
                                          <p:stCondLst>
                                            <p:cond delay="0"/>
                                          </p:stCondLst>
                                        </p:cTn>
                                        <p:tgtEl>
                                          <p:spTgt spid="1211452"/>
                                        </p:tgtEl>
                                        <p:attrNameLst>
                                          <p:attrName>style.visibility</p:attrName>
                                        </p:attrNameLst>
                                      </p:cBhvr>
                                      <p:to>
                                        <p:strVal val="visible"/>
                                      </p:to>
                                    </p:set>
                                    <p:animEffect transition="in" filter="wipe(left)">
                                      <p:cBhvr>
                                        <p:cTn id="59" dur="500"/>
                                        <p:tgtEl>
                                          <p:spTgt spid="1211452"/>
                                        </p:tgtEl>
                                      </p:cBhvr>
                                    </p:animEffect>
                                  </p:childTnLst>
                                </p:cTn>
                              </p:par>
                            </p:childTnLst>
                          </p:cTn>
                        </p:par>
                        <p:par>
                          <p:cTn id="60" fill="hold" nodeType="afterGroup">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1211453"/>
                                        </p:tgtEl>
                                        <p:attrNameLst>
                                          <p:attrName>style.visibility</p:attrName>
                                        </p:attrNameLst>
                                      </p:cBhvr>
                                      <p:to>
                                        <p:strVal val="visible"/>
                                      </p:to>
                                    </p:set>
                                    <p:animEffect transition="in" filter="wipe(left)">
                                      <p:cBhvr>
                                        <p:cTn id="63" dur="500"/>
                                        <p:tgtEl>
                                          <p:spTgt spid="1211453"/>
                                        </p:tgtEl>
                                      </p:cBhvr>
                                    </p:animEffect>
                                  </p:childTnLst>
                                </p:cTn>
                              </p:par>
                            </p:childTnLst>
                          </p:cTn>
                        </p:par>
                        <p:par>
                          <p:cTn id="64" fill="hold" nodeType="afterGroup">
                            <p:stCondLst>
                              <p:cond delay="3500"/>
                            </p:stCondLst>
                            <p:childTnLst>
                              <p:par>
                                <p:cTn id="65" presetID="22" presetClass="entr" presetSubtype="8" fill="hold" grpId="0" nodeType="afterEffect">
                                  <p:stCondLst>
                                    <p:cond delay="0"/>
                                  </p:stCondLst>
                                  <p:childTnLst>
                                    <p:set>
                                      <p:cBhvr>
                                        <p:cTn id="66" dur="1" fill="hold">
                                          <p:stCondLst>
                                            <p:cond delay="0"/>
                                          </p:stCondLst>
                                        </p:cTn>
                                        <p:tgtEl>
                                          <p:spTgt spid="1211454"/>
                                        </p:tgtEl>
                                        <p:attrNameLst>
                                          <p:attrName>style.visibility</p:attrName>
                                        </p:attrNameLst>
                                      </p:cBhvr>
                                      <p:to>
                                        <p:strVal val="visible"/>
                                      </p:to>
                                    </p:set>
                                    <p:animEffect transition="in" filter="wipe(left)">
                                      <p:cBhvr>
                                        <p:cTn id="67" dur="500"/>
                                        <p:tgtEl>
                                          <p:spTgt spid="1211454"/>
                                        </p:tgtEl>
                                      </p:cBhvr>
                                    </p:animEffect>
                                  </p:childTnLst>
                                </p:cTn>
                              </p:par>
                            </p:childTnLst>
                          </p:cTn>
                        </p:par>
                        <p:par>
                          <p:cTn id="68" fill="hold" nodeType="afterGroup">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1211455"/>
                                        </p:tgtEl>
                                        <p:attrNameLst>
                                          <p:attrName>style.visibility</p:attrName>
                                        </p:attrNameLst>
                                      </p:cBhvr>
                                      <p:to>
                                        <p:strVal val="visible"/>
                                      </p:to>
                                    </p:set>
                                    <p:animEffect transition="in" filter="wipe(left)">
                                      <p:cBhvr>
                                        <p:cTn id="71" dur="500"/>
                                        <p:tgtEl>
                                          <p:spTgt spid="1211455"/>
                                        </p:tgtEl>
                                      </p:cBhvr>
                                    </p:animEffect>
                                  </p:childTnLst>
                                </p:cTn>
                              </p:par>
                            </p:childTnLst>
                          </p:cTn>
                        </p:par>
                        <p:par>
                          <p:cTn id="72" fill="hold" nodeType="afterGroup">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211456"/>
                                        </p:tgtEl>
                                        <p:attrNameLst>
                                          <p:attrName>style.visibility</p:attrName>
                                        </p:attrNameLst>
                                      </p:cBhvr>
                                      <p:to>
                                        <p:strVal val="visible"/>
                                      </p:to>
                                    </p:set>
                                    <p:animEffect transition="in" filter="wipe(left)">
                                      <p:cBhvr>
                                        <p:cTn id="75" dur="500"/>
                                        <p:tgtEl>
                                          <p:spTgt spid="1211456"/>
                                        </p:tgtEl>
                                      </p:cBhvr>
                                    </p:animEffect>
                                  </p:childTnLst>
                                </p:cTn>
                              </p:par>
                            </p:childTnLst>
                          </p:cTn>
                        </p:par>
                        <p:par>
                          <p:cTn id="76" fill="hold" nodeType="afterGroup">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211457"/>
                                        </p:tgtEl>
                                        <p:attrNameLst>
                                          <p:attrName>style.visibility</p:attrName>
                                        </p:attrNameLst>
                                      </p:cBhvr>
                                      <p:to>
                                        <p:strVal val="visible"/>
                                      </p:to>
                                    </p:set>
                                    <p:animEffect transition="in" filter="wipe(left)">
                                      <p:cBhvr>
                                        <p:cTn id="79" dur="500"/>
                                        <p:tgtEl>
                                          <p:spTgt spid="1211457"/>
                                        </p:tgtEl>
                                      </p:cBhvr>
                                    </p:animEffect>
                                  </p:childTnLst>
                                </p:cTn>
                              </p:par>
                            </p:childTnLst>
                          </p:cTn>
                        </p:par>
                        <p:par>
                          <p:cTn id="80" fill="hold" nodeType="afterGroup">
                            <p:stCondLst>
                              <p:cond delay="5500"/>
                            </p:stCondLst>
                            <p:childTnLst>
                              <p:par>
                                <p:cTn id="81" presetID="22" presetClass="entr" presetSubtype="8" fill="hold" grpId="0" nodeType="afterEffect">
                                  <p:stCondLst>
                                    <p:cond delay="0"/>
                                  </p:stCondLst>
                                  <p:childTnLst>
                                    <p:set>
                                      <p:cBhvr>
                                        <p:cTn id="82" dur="1" fill="hold">
                                          <p:stCondLst>
                                            <p:cond delay="0"/>
                                          </p:stCondLst>
                                        </p:cTn>
                                        <p:tgtEl>
                                          <p:spTgt spid="1211458"/>
                                        </p:tgtEl>
                                        <p:attrNameLst>
                                          <p:attrName>style.visibility</p:attrName>
                                        </p:attrNameLst>
                                      </p:cBhvr>
                                      <p:to>
                                        <p:strVal val="visible"/>
                                      </p:to>
                                    </p:set>
                                    <p:animEffect transition="in" filter="wipe(left)">
                                      <p:cBhvr>
                                        <p:cTn id="83" dur="500"/>
                                        <p:tgtEl>
                                          <p:spTgt spid="1211458"/>
                                        </p:tgtEl>
                                      </p:cBhvr>
                                    </p:animEffect>
                                  </p:childTnLst>
                                </p:cTn>
                              </p:par>
                            </p:childTnLst>
                          </p:cTn>
                        </p:par>
                        <p:par>
                          <p:cTn id="84" fill="hold" nodeType="afterGroup">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1211459"/>
                                        </p:tgtEl>
                                        <p:attrNameLst>
                                          <p:attrName>style.visibility</p:attrName>
                                        </p:attrNameLst>
                                      </p:cBhvr>
                                      <p:to>
                                        <p:strVal val="visible"/>
                                      </p:to>
                                    </p:set>
                                    <p:animEffect transition="in" filter="wipe(left)">
                                      <p:cBhvr>
                                        <p:cTn id="87" dur="500"/>
                                        <p:tgtEl>
                                          <p:spTgt spid="1211459"/>
                                        </p:tgtEl>
                                      </p:cBhvr>
                                    </p:animEffect>
                                  </p:childTnLst>
                                </p:cTn>
                              </p:par>
                            </p:childTnLst>
                          </p:cTn>
                        </p:par>
                        <p:par>
                          <p:cTn id="88" fill="hold" nodeType="afterGroup">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1211460"/>
                                        </p:tgtEl>
                                        <p:attrNameLst>
                                          <p:attrName>style.visibility</p:attrName>
                                        </p:attrNameLst>
                                      </p:cBhvr>
                                      <p:to>
                                        <p:strVal val="visible"/>
                                      </p:to>
                                    </p:set>
                                    <p:animEffect transition="in" filter="wipe(left)">
                                      <p:cBhvr>
                                        <p:cTn id="91" dur="500"/>
                                        <p:tgtEl>
                                          <p:spTgt spid="1211460"/>
                                        </p:tgtEl>
                                      </p:cBhvr>
                                    </p:animEffect>
                                  </p:childTnLst>
                                </p:cTn>
                              </p:par>
                            </p:childTnLst>
                          </p:cTn>
                        </p:par>
                        <p:par>
                          <p:cTn id="92" fill="hold" nodeType="afterGroup">
                            <p:stCondLst>
                              <p:cond delay="7000"/>
                            </p:stCondLst>
                            <p:childTnLst>
                              <p:par>
                                <p:cTn id="93" presetID="1" presetClass="entr" presetSubtype="0" fill="hold" nodeType="afterEffect">
                                  <p:stCondLst>
                                    <p:cond delay="0"/>
                                  </p:stCondLst>
                                  <p:childTnLst>
                                    <p:set>
                                      <p:cBhvr>
                                        <p:cTn id="94" dur="1" fill="hold">
                                          <p:stCondLst>
                                            <p:cond delay="0"/>
                                          </p:stCondLst>
                                        </p:cTn>
                                        <p:tgtEl>
                                          <p:spTgt spid="1211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1428" grpId="0"/>
      <p:bldP spid="1211429" grpId="0"/>
      <p:bldP spid="1211430" grpId="0"/>
      <p:bldP spid="1211431" grpId="0"/>
      <p:bldP spid="1211432" grpId="0"/>
      <p:bldP spid="1211433" grpId="0"/>
      <p:bldP spid="1211434" grpId="0"/>
      <p:bldP spid="1211435" grpId="0"/>
      <p:bldP spid="1211436" grpId="0"/>
      <p:bldP spid="1211437" grpId="0"/>
      <p:bldP spid="1211438" grpId="0"/>
      <p:bldP spid="1211439" grpId="0"/>
      <p:bldP spid="1211440" grpId="0"/>
      <p:bldP spid="1211441" grpId="0"/>
      <p:bldP spid="1211442" grpId="0"/>
      <p:bldP spid="1211443" grpId="0"/>
      <p:bldP spid="1211444" grpId="0"/>
      <p:bldP spid="1211447" grpId="0"/>
      <p:bldP spid="1211451" grpId="0"/>
      <p:bldP spid="1211452" grpId="0"/>
      <p:bldP spid="1211453" grpId="0"/>
      <p:bldP spid="1211454" grpId="0"/>
      <p:bldP spid="1211455" grpId="0"/>
      <p:bldP spid="1211456" grpId="0"/>
      <p:bldP spid="1211457" grpId="0"/>
      <p:bldP spid="1211458" grpId="0"/>
      <p:bldP spid="1211459" grpId="0"/>
      <p:bldP spid="121146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idx="4294967295"/>
          </p:nvPr>
        </p:nvSpPr>
        <p:spPr/>
        <p:txBody>
          <a:bodyPr/>
          <a:lstStyle/>
          <a:p>
            <a:pPr eaLnBrk="1" hangingPunct="1"/>
            <a:r>
              <a:rPr lang="en-GB" smtClean="0"/>
              <a:t>What’s the keyword?</a:t>
            </a:r>
          </a:p>
        </p:txBody>
      </p:sp>
      <p:pic>
        <p:nvPicPr>
          <p:cNvPr id="11268" name="Picture 7"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9"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0" name="Group 14"/>
          <p:cNvGrpSpPr>
            <a:grpSpLocks/>
          </p:cNvGrpSpPr>
          <p:nvPr/>
        </p:nvGrpSpPr>
        <p:grpSpPr bwMode="auto">
          <a:xfrm>
            <a:off x="212725" y="800100"/>
            <a:ext cx="8699500" cy="5308600"/>
            <a:chOff x="134" y="504"/>
            <a:chExt cx="5480" cy="3344"/>
          </a:xfrm>
        </p:grpSpPr>
        <p:pic>
          <p:nvPicPr>
            <p:cNvPr id="11271" name="S11_11_gas_exchange_dd_spelling." descr="11_11_gas_exchange_dd_spell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8447"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0803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GB" smtClean="0"/>
              <a:t>Structures involved in gas exchange</a:t>
            </a:r>
          </a:p>
        </p:txBody>
      </p:sp>
      <p:pic>
        <p:nvPicPr>
          <p:cNvPr id="12292" name="Picture 8"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9" descr="forward_arrow_colour">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7088" y="6167438"/>
            <a:ext cx="6302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Group 14"/>
          <p:cNvGrpSpPr>
            <a:grpSpLocks/>
          </p:cNvGrpSpPr>
          <p:nvPr/>
        </p:nvGrpSpPr>
        <p:grpSpPr bwMode="auto">
          <a:xfrm>
            <a:off x="212725" y="800100"/>
            <a:ext cx="8699500" cy="5308600"/>
            <a:chOff x="134" y="504"/>
            <a:chExt cx="5480" cy="3344"/>
          </a:xfrm>
        </p:grpSpPr>
        <p:pic>
          <p:nvPicPr>
            <p:cNvPr id="12295" name="S11_10_mc_dropdown_multiframe_la" descr="11_10_mc_dropdown_multiframe_label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9471"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4353920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6" name="Rectangle 2"/>
          <p:cNvSpPr>
            <a:spLocks noGrp="1" noChangeArrowheads="1"/>
          </p:cNvSpPr>
          <p:nvPr>
            <p:ph type="title" idx="4294967295"/>
          </p:nvPr>
        </p:nvSpPr>
        <p:spPr/>
        <p:txBody>
          <a:bodyPr/>
          <a:lstStyle/>
          <a:p>
            <a:pPr eaLnBrk="1" hangingPunct="1"/>
            <a:r>
              <a:rPr lang="en-GB" smtClean="0"/>
              <a:t>Multiple-choice quiz</a:t>
            </a:r>
          </a:p>
        </p:txBody>
      </p:sp>
      <p:pic>
        <p:nvPicPr>
          <p:cNvPr id="13317" name="Picture 6" descr="flash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385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8" name="Group 11"/>
          <p:cNvGrpSpPr>
            <a:grpSpLocks/>
          </p:cNvGrpSpPr>
          <p:nvPr/>
        </p:nvGrpSpPr>
        <p:grpSpPr bwMode="auto">
          <a:xfrm>
            <a:off x="212725" y="800100"/>
            <a:ext cx="8699500" cy="5308600"/>
            <a:chOff x="134" y="504"/>
            <a:chExt cx="5480" cy="3344"/>
          </a:xfrm>
        </p:grpSpPr>
        <p:pic>
          <p:nvPicPr>
            <p:cNvPr id="13319" name="S11_13_mc_flexible_quiz_gas_exch" descr="11_13_mc_flexible_quiz_gas_exchan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 y="504"/>
              <a:ext cx="5480" cy="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10BC45"/>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495"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212725" y="800100"/>
            <a:ext cx="8699500" cy="530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1710054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Comparing gas exchange surfaces</a:t>
            </a:r>
            <a:endParaRPr lang="en-US"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407" t="25732" r="10534" b="23523"/>
          <a:stretch/>
        </p:blipFill>
        <p:spPr bwMode="auto">
          <a:xfrm>
            <a:off x="14990" y="1618938"/>
            <a:ext cx="8964118" cy="393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7983558"/>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4.bp.blogspot.com/_l5LVSpQCZYc/S-4hoDynMSI/AAAAAAAAAAk/v_eGNPjZtKA/s1600/leaf+cross+section.jpg"/>
          <p:cNvPicPr>
            <a:picLocks noChangeAspect="1" noChangeArrowheads="1"/>
          </p:cNvPicPr>
          <p:nvPr/>
        </p:nvPicPr>
        <p:blipFill>
          <a:blip r:embed="rId2" cstate="print"/>
          <a:srcRect/>
          <a:stretch>
            <a:fillRect/>
          </a:stretch>
        </p:blipFill>
        <p:spPr bwMode="auto">
          <a:xfrm>
            <a:off x="4886325" y="2847974"/>
            <a:ext cx="4257675" cy="4010026"/>
          </a:xfrm>
          <a:prstGeom prst="rect">
            <a:avLst/>
          </a:prstGeom>
          <a:noFill/>
        </p:spPr>
      </p:pic>
      <p:sp>
        <p:nvSpPr>
          <p:cNvPr id="2" name="Title 1"/>
          <p:cNvSpPr>
            <a:spLocks noGrp="1"/>
          </p:cNvSpPr>
          <p:nvPr>
            <p:ph type="title"/>
          </p:nvPr>
        </p:nvSpPr>
        <p:spPr/>
        <p:txBody>
          <a:bodyPr/>
          <a:lstStyle/>
          <a:p>
            <a:r>
              <a:rPr lang="en-US" dirty="0" smtClean="0"/>
              <a:t>Plants</a:t>
            </a:r>
            <a:endParaRPr lang="en-US" dirty="0"/>
          </a:p>
        </p:txBody>
      </p:sp>
      <p:sp>
        <p:nvSpPr>
          <p:cNvPr id="3" name="Content Placeholder 2"/>
          <p:cNvSpPr>
            <a:spLocks noGrp="1"/>
          </p:cNvSpPr>
          <p:nvPr>
            <p:ph idx="1"/>
          </p:nvPr>
        </p:nvSpPr>
        <p:spPr>
          <a:xfrm>
            <a:off x="990600" y="838200"/>
            <a:ext cx="7943088" cy="5410200"/>
          </a:xfrm>
        </p:spPr>
        <p:txBody>
          <a:bodyPr>
            <a:normAutofit/>
          </a:bodyPr>
          <a:lstStyle/>
          <a:p>
            <a:r>
              <a:rPr lang="en-US" sz="2400" dirty="0" smtClean="0"/>
              <a:t>rely </a:t>
            </a:r>
            <a:r>
              <a:rPr lang="en-US" sz="2400" dirty="0"/>
              <a:t>entirely on diffusion for the exchange of gases</a:t>
            </a:r>
            <a:r>
              <a:rPr lang="en-US" sz="2400" dirty="0" smtClean="0"/>
              <a:t>.</a:t>
            </a:r>
          </a:p>
          <a:p>
            <a:r>
              <a:rPr lang="en-US" sz="2400" dirty="0" smtClean="0"/>
              <a:t>Leaves are thin </a:t>
            </a:r>
            <a:r>
              <a:rPr lang="en-US" sz="2400" dirty="0"/>
              <a:t>to shorten distances for diffusion and have a large surface </a:t>
            </a:r>
            <a:r>
              <a:rPr lang="en-US" sz="2400" dirty="0" smtClean="0"/>
              <a:t>area and </a:t>
            </a:r>
            <a:r>
              <a:rPr lang="en-US" sz="2400" dirty="0"/>
              <a:t>are permeated by air </a:t>
            </a:r>
            <a:r>
              <a:rPr lang="en-US" sz="2400" dirty="0" smtClean="0"/>
              <a:t>spaces</a:t>
            </a:r>
          </a:p>
          <a:p>
            <a:r>
              <a:rPr lang="en-US" sz="2400" dirty="0"/>
              <a:t>Leaves have a </a:t>
            </a:r>
            <a:r>
              <a:rPr lang="en-US" sz="2400" b="1" dirty="0"/>
              <a:t>cuticle</a:t>
            </a:r>
            <a:r>
              <a:rPr lang="en-US" sz="2400" dirty="0"/>
              <a:t> to prevent water loss which also reduces gaseous exchange</a:t>
            </a:r>
            <a:r>
              <a:rPr lang="en-US" sz="2400" dirty="0" smtClean="0"/>
              <a:t>.</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8600"/>
            <a:ext cx="5257800" cy="6019800"/>
          </a:xfrm>
        </p:spPr>
        <p:txBody>
          <a:bodyPr>
            <a:normAutofit/>
          </a:bodyPr>
          <a:lstStyle/>
          <a:p>
            <a:r>
              <a:rPr lang="en-US" sz="2400" dirty="0" smtClean="0"/>
              <a:t>The air spaces between mesophyll cells allow carbon dioxide and oxygen to diffuse to and from all the cells. </a:t>
            </a:r>
          </a:p>
          <a:p>
            <a:r>
              <a:rPr lang="en-US" sz="2400" dirty="0" smtClean="0"/>
              <a:t>The cells are </a:t>
            </a:r>
            <a:r>
              <a:rPr lang="en-US" sz="2400" b="1" dirty="0" smtClean="0"/>
              <a:t>moist</a:t>
            </a:r>
            <a:r>
              <a:rPr lang="en-US" sz="2400" dirty="0" smtClean="0"/>
              <a:t> so gases can dissolve.</a:t>
            </a:r>
          </a:p>
          <a:p>
            <a:r>
              <a:rPr lang="en-US" sz="2400" dirty="0" smtClean="0"/>
              <a:t>The presence of pores, </a:t>
            </a:r>
            <a:r>
              <a:rPr lang="en-US" sz="2400" b="1" dirty="0" smtClean="0"/>
              <a:t>stomata, </a:t>
            </a:r>
            <a:r>
              <a:rPr lang="en-US" sz="2400" dirty="0" smtClean="0"/>
              <a:t>allow water </a:t>
            </a:r>
            <a:r>
              <a:rPr lang="en-US" sz="2400" dirty="0" err="1" smtClean="0"/>
              <a:t>vapour</a:t>
            </a:r>
            <a:r>
              <a:rPr lang="en-US" sz="2400" dirty="0" smtClean="0"/>
              <a:t> and gases to pass through</a:t>
            </a:r>
          </a:p>
          <a:p>
            <a:r>
              <a:rPr lang="en-US" sz="2400" dirty="0" smtClean="0"/>
              <a:t>Irregular arrangement of spongy mesophyll cells creates a large surface area for gaseous exchange</a:t>
            </a:r>
          </a:p>
          <a:p>
            <a:r>
              <a:rPr lang="en-US" sz="2400" dirty="0" smtClean="0"/>
              <a:t>Cell wall is thin – </a:t>
            </a:r>
            <a:r>
              <a:rPr lang="en-US" sz="2400" smtClean="0"/>
              <a:t>short diffusion path</a:t>
            </a:r>
            <a:endParaRPr lang="en-US" sz="2400" dirty="0"/>
          </a:p>
        </p:txBody>
      </p:sp>
      <p:pic>
        <p:nvPicPr>
          <p:cNvPr id="34818" name="Picture 2" descr="http://users.rcn.com/jkimball.ma.ultranet/BiologyPages/S/stoma.gif"/>
          <p:cNvPicPr>
            <a:picLocks noChangeAspect="1" noChangeArrowheads="1"/>
          </p:cNvPicPr>
          <p:nvPr/>
        </p:nvPicPr>
        <p:blipFill>
          <a:blip r:embed="rId2" cstate="print"/>
          <a:srcRect/>
          <a:stretch>
            <a:fillRect/>
          </a:stretch>
        </p:blipFill>
        <p:spPr bwMode="auto">
          <a:xfrm>
            <a:off x="6315075" y="228600"/>
            <a:ext cx="2828925" cy="42672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Larger organisms</a:t>
            </a:r>
            <a:endParaRPr lang="en-US" dirty="0"/>
          </a:p>
        </p:txBody>
      </p:sp>
      <p:sp>
        <p:nvSpPr>
          <p:cNvPr id="3" name="Content Placeholder 2"/>
          <p:cNvSpPr>
            <a:spLocks noGrp="1"/>
          </p:cNvSpPr>
          <p:nvPr>
            <p:ph idx="1"/>
          </p:nvPr>
        </p:nvSpPr>
        <p:spPr>
          <a:xfrm>
            <a:off x="990600" y="990600"/>
            <a:ext cx="8305800" cy="5715000"/>
          </a:xfrm>
        </p:spPr>
        <p:txBody>
          <a:bodyPr>
            <a:normAutofit fontScale="92500" lnSpcReduction="10000"/>
          </a:bodyPr>
          <a:lstStyle/>
          <a:p>
            <a:r>
              <a:rPr lang="en-US" dirty="0" smtClean="0"/>
              <a:t>Have a small surface area to volume ratio, so need adaptations to increase gas exchange:</a:t>
            </a:r>
          </a:p>
          <a:p>
            <a:r>
              <a:rPr lang="en-US" dirty="0" smtClean="0"/>
              <a:t>Ex:</a:t>
            </a:r>
          </a:p>
          <a:p>
            <a:pPr lvl="1"/>
            <a:r>
              <a:rPr lang="en-US" dirty="0" smtClean="0"/>
              <a:t>gills for aquatic environments</a:t>
            </a:r>
          </a:p>
          <a:p>
            <a:pPr lvl="1"/>
            <a:r>
              <a:rPr lang="en-US" dirty="0" smtClean="0"/>
              <a:t>lungs for terrestrial environments</a:t>
            </a:r>
          </a:p>
          <a:p>
            <a:r>
              <a:rPr lang="en-US" dirty="0" smtClean="0"/>
              <a:t>Have: </a:t>
            </a:r>
          </a:p>
          <a:p>
            <a:pPr lvl="1"/>
            <a:r>
              <a:rPr lang="en-US" dirty="0" smtClean="0"/>
              <a:t>large surface area</a:t>
            </a:r>
          </a:p>
          <a:p>
            <a:pPr lvl="1"/>
            <a:r>
              <a:rPr lang="en-US" dirty="0"/>
              <a:t>t</a:t>
            </a:r>
            <a:r>
              <a:rPr lang="en-US" dirty="0" smtClean="0"/>
              <a:t>hin (short diffusion distance)</a:t>
            </a:r>
          </a:p>
          <a:p>
            <a:pPr lvl="1"/>
            <a:r>
              <a:rPr lang="en-US" dirty="0" smtClean="0"/>
              <a:t>permeable surface</a:t>
            </a:r>
          </a:p>
          <a:p>
            <a:pPr lvl="1"/>
            <a:r>
              <a:rPr lang="en-US" dirty="0"/>
              <a:t>m</a:t>
            </a:r>
            <a:r>
              <a:rPr lang="en-US" dirty="0" smtClean="0"/>
              <a:t>oist</a:t>
            </a:r>
          </a:p>
          <a:p>
            <a:pPr lvl="1"/>
            <a:r>
              <a:rPr lang="en-US" dirty="0" smtClean="0"/>
              <a:t>good blood supply (carries gas away quickly, maintaining the concentration difference)</a:t>
            </a:r>
          </a:p>
          <a:p>
            <a:pPr lvl="1"/>
            <a:r>
              <a:rPr lang="en-US" dirty="0" smtClean="0"/>
              <a:t>good ventilation (pumping mechanism-like lungs)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8600"/>
            <a:ext cx="7943088" cy="4648200"/>
          </a:xfrm>
        </p:spPr>
        <p:txBody>
          <a:bodyPr>
            <a:normAutofit/>
          </a:bodyPr>
          <a:lstStyle/>
          <a:p>
            <a:r>
              <a:rPr lang="en-US" dirty="0" smtClean="0"/>
              <a:t>Guard cells change shape because of changes in </a:t>
            </a:r>
            <a:r>
              <a:rPr lang="en-US" dirty="0" err="1" smtClean="0"/>
              <a:t>turgor</a:t>
            </a:r>
            <a:r>
              <a:rPr lang="en-US" dirty="0" smtClean="0"/>
              <a:t>; in the light, water flows in by osmosis so the cells expand.</a:t>
            </a:r>
          </a:p>
          <a:p>
            <a:r>
              <a:rPr lang="en-US" dirty="0" smtClean="0"/>
              <a:t>The inner wall is inelastic and thicker so the pairs of cells curve away from each other as </a:t>
            </a:r>
            <a:r>
              <a:rPr lang="en-US" smtClean="0"/>
              <a:t>water enters and </a:t>
            </a:r>
            <a:r>
              <a:rPr lang="en-US" dirty="0" smtClean="0"/>
              <a:t>the pore opens</a:t>
            </a:r>
          </a:p>
          <a:p>
            <a:r>
              <a:rPr lang="en-US" dirty="0" smtClean="0"/>
              <a:t>Pores close due to the reverse process.</a:t>
            </a:r>
          </a:p>
          <a:p>
            <a:endParaRPr lang="en-US" dirty="0"/>
          </a:p>
        </p:txBody>
      </p:sp>
      <p:pic>
        <p:nvPicPr>
          <p:cNvPr id="4" name="Picture 2" descr="http://ridge.icu.ac.jp/biobk/stomadiag.jpg"/>
          <p:cNvPicPr>
            <a:picLocks noChangeAspect="1" noChangeArrowheads="1"/>
          </p:cNvPicPr>
          <p:nvPr/>
        </p:nvPicPr>
        <p:blipFill>
          <a:blip r:embed="rId2" cstate="print"/>
          <a:srcRect/>
          <a:stretch>
            <a:fillRect/>
          </a:stretch>
        </p:blipFill>
        <p:spPr bwMode="auto">
          <a:xfrm>
            <a:off x="5683360" y="4114800"/>
            <a:ext cx="2933041" cy="27432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malate</a:t>
            </a:r>
            <a:r>
              <a:rPr lang="en-US" b="1" dirty="0" smtClean="0"/>
              <a:t> theory</a:t>
            </a:r>
            <a:endParaRPr lang="en-US" dirty="0"/>
          </a:p>
        </p:txBody>
      </p:sp>
      <p:sp>
        <p:nvSpPr>
          <p:cNvPr id="3" name="Content Placeholder 2"/>
          <p:cNvSpPr>
            <a:spLocks noGrp="1"/>
          </p:cNvSpPr>
          <p:nvPr>
            <p:ph idx="1"/>
          </p:nvPr>
        </p:nvSpPr>
        <p:spPr/>
        <p:txBody>
          <a:bodyPr/>
          <a:lstStyle/>
          <a:p>
            <a:r>
              <a:rPr lang="en-US" dirty="0" smtClean="0"/>
              <a:t>potassium ions move from the epidermal cells into the guard cells by active transport</a:t>
            </a:r>
          </a:p>
          <a:p>
            <a:r>
              <a:rPr lang="en-US" dirty="0" smtClean="0"/>
              <a:t>This causes starch to change to </a:t>
            </a:r>
            <a:r>
              <a:rPr lang="en-US" dirty="0" err="1" smtClean="0"/>
              <a:t>malate</a:t>
            </a:r>
            <a:r>
              <a:rPr lang="en-US" dirty="0" smtClean="0"/>
              <a:t> (water soluble)</a:t>
            </a:r>
          </a:p>
          <a:p>
            <a:r>
              <a:rPr lang="en-US" dirty="0" smtClean="0"/>
              <a:t>This creates a negative water potential in the guard cells. </a:t>
            </a:r>
          </a:p>
          <a:p>
            <a:r>
              <a:rPr lang="en-US" dirty="0" smtClean="0"/>
              <a:t>Water moves in by </a:t>
            </a:r>
            <a:r>
              <a:rPr lang="en-US" u="sng" dirty="0" smtClean="0"/>
              <a:t>osmosis</a:t>
            </a:r>
            <a:r>
              <a:rPr lang="en-US" dirty="0" smtClean="0"/>
              <a:t>.</a:t>
            </a:r>
          </a:p>
          <a:p>
            <a:endParaRPr lang="en-US" dirty="0"/>
          </a:p>
        </p:txBody>
      </p:sp>
      <p:pic>
        <p:nvPicPr>
          <p:cNvPr id="4" name="Picture 2" descr="http://click4biology.info/c4b/9/images/9.2/stomata2.gif"/>
          <p:cNvPicPr>
            <a:picLocks noChangeAspect="1" noChangeArrowheads="1"/>
          </p:cNvPicPr>
          <p:nvPr/>
        </p:nvPicPr>
        <p:blipFill>
          <a:blip r:embed="rId2" cstate="print"/>
          <a:srcRect/>
          <a:stretch>
            <a:fillRect/>
          </a:stretch>
        </p:blipFill>
        <p:spPr bwMode="auto">
          <a:xfrm>
            <a:off x="1447800" y="4705350"/>
            <a:ext cx="4505325" cy="215265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Xerophytes</a:t>
            </a:r>
            <a:endParaRPr lang="en-US" dirty="0"/>
          </a:p>
        </p:txBody>
      </p:sp>
      <p:sp>
        <p:nvSpPr>
          <p:cNvPr id="3" name="Content Placeholder 2"/>
          <p:cNvSpPr>
            <a:spLocks noGrp="1"/>
          </p:cNvSpPr>
          <p:nvPr>
            <p:ph idx="1"/>
          </p:nvPr>
        </p:nvSpPr>
        <p:spPr/>
        <p:txBody>
          <a:bodyPr/>
          <a:lstStyle/>
          <a:p>
            <a:r>
              <a:rPr lang="en-US" dirty="0" smtClean="0"/>
              <a:t>may open stomata at night instead of during the day in order to conserve water</a:t>
            </a:r>
          </a:p>
          <a:p>
            <a:endParaRPr lang="en-US" dirty="0"/>
          </a:p>
        </p:txBody>
      </p:sp>
      <p:pic>
        <p:nvPicPr>
          <p:cNvPr id="2050" name="Picture 2" descr="http://12knights.pbworks.com/f/marram.gif"/>
          <p:cNvPicPr>
            <a:picLocks noChangeAspect="1" noChangeArrowheads="1"/>
          </p:cNvPicPr>
          <p:nvPr/>
        </p:nvPicPr>
        <p:blipFill>
          <a:blip r:embed="rId2" cstate="print"/>
          <a:srcRect/>
          <a:stretch>
            <a:fillRect/>
          </a:stretch>
        </p:blipFill>
        <p:spPr bwMode="auto">
          <a:xfrm>
            <a:off x="4648200" y="2362200"/>
            <a:ext cx="4251158" cy="3352800"/>
          </a:xfrm>
          <a:prstGeom prst="rect">
            <a:avLst/>
          </a:prstGeom>
          <a:noFill/>
        </p:spPr>
      </p:pic>
      <p:pic>
        <p:nvPicPr>
          <p:cNvPr id="2052" name="Picture 4" descr="http://t3.gstatic.com/images?q=tbn:ANd9GcQ72gitwbqkWhzEDid3sbVLI4UAUusNoV3rEFRNYBFsIQYaYUSojw"/>
          <p:cNvPicPr>
            <a:picLocks noChangeAspect="1" noChangeArrowheads="1"/>
          </p:cNvPicPr>
          <p:nvPr/>
        </p:nvPicPr>
        <p:blipFill>
          <a:blip r:embed="rId3" cstate="print"/>
          <a:srcRect/>
          <a:stretch>
            <a:fillRect/>
          </a:stretch>
        </p:blipFill>
        <p:spPr bwMode="auto">
          <a:xfrm>
            <a:off x="838200" y="2667000"/>
            <a:ext cx="3662311" cy="27432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Heat/water loss</a:t>
            </a:r>
            <a:endParaRPr lang="en-US" dirty="0"/>
          </a:p>
        </p:txBody>
      </p:sp>
      <p:sp>
        <p:nvSpPr>
          <p:cNvPr id="3" name="Content Placeholder 2"/>
          <p:cNvSpPr>
            <a:spLocks noGrp="1"/>
          </p:cNvSpPr>
          <p:nvPr>
            <p:ph idx="1"/>
          </p:nvPr>
        </p:nvSpPr>
        <p:spPr/>
        <p:txBody>
          <a:bodyPr/>
          <a:lstStyle/>
          <a:p>
            <a:r>
              <a:rPr lang="en-US" dirty="0" smtClean="0"/>
              <a:t>Loss in large organisms than in small</a:t>
            </a:r>
          </a:p>
          <a:p>
            <a:r>
              <a:rPr lang="en-US" dirty="0" smtClean="0"/>
              <a:t>This is because the organism has :</a:t>
            </a:r>
          </a:p>
          <a:p>
            <a:pPr lvl="1"/>
            <a:r>
              <a:rPr lang="en-US" dirty="0" smtClean="0"/>
              <a:t>a low surface area : volume </a:t>
            </a:r>
          </a:p>
          <a:p>
            <a:pPr lvl="1"/>
            <a:r>
              <a:rPr lang="en-US" dirty="0" smtClean="0"/>
              <a:t>longer diffusion pathways </a:t>
            </a:r>
          </a:p>
          <a:p>
            <a:pPr lvl="1"/>
            <a:r>
              <a:rPr lang="en-US" dirty="0" smtClean="0"/>
              <a:t>longer distances in general </a:t>
            </a:r>
          </a:p>
          <a:p>
            <a:pPr lvl="1"/>
            <a:r>
              <a:rPr lang="en-US" dirty="0" smtClean="0"/>
              <a:t>probably more insulation so it is harder for the heat to escape. </a:t>
            </a:r>
          </a:p>
          <a:p>
            <a:pPr lvl="1"/>
            <a:endParaRPr lang="en-US" dirty="0"/>
          </a:p>
          <a:p>
            <a:pPr lvl="1"/>
            <a:r>
              <a:rPr lang="en-US" dirty="0"/>
              <a:t>http://www.bozemanscience.com/respiratory-system</a:t>
            </a:r>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organisms</a:t>
            </a:r>
            <a:endParaRPr lang="en-US" dirty="0"/>
          </a:p>
        </p:txBody>
      </p:sp>
      <p:sp>
        <p:nvSpPr>
          <p:cNvPr id="3" name="Content Placeholder 2"/>
          <p:cNvSpPr>
            <a:spLocks noGrp="1"/>
          </p:cNvSpPr>
          <p:nvPr>
            <p:ph idx="1"/>
          </p:nvPr>
        </p:nvSpPr>
        <p:spPr/>
        <p:txBody>
          <a:bodyPr/>
          <a:lstStyle/>
          <a:p>
            <a:pPr marL="365760" lvl="1" indent="-283464">
              <a:spcBef>
                <a:spcPts val="600"/>
              </a:spcBef>
              <a:buSzPct val="80000"/>
              <a:buFont typeface="Wingdings 2"/>
              <a:buChar char=""/>
            </a:pPr>
            <a:r>
              <a:rPr lang="en-US" dirty="0" smtClean="0"/>
              <a:t>the surface area to volume ratio is so </a:t>
            </a:r>
            <a:r>
              <a:rPr lang="en-US" b="1" dirty="0" smtClean="0"/>
              <a:t>large</a:t>
            </a:r>
            <a:r>
              <a:rPr lang="en-US" dirty="0" smtClean="0"/>
              <a:t> that diffusion through the body surface is sufficient to supply their needs. (as is the distance it needs to travel in the body)</a:t>
            </a:r>
          </a:p>
          <a:p>
            <a:endParaRPr lang="en-US" dirty="0"/>
          </a:p>
        </p:txBody>
      </p:sp>
      <p:pic>
        <p:nvPicPr>
          <p:cNvPr id="63490" name="Picture 2" descr="http://kdhellner.tripod.com/sitebuildercontent/sitebuilderpictures/.pond/protist.jpg.w300h223.jpg"/>
          <p:cNvPicPr>
            <a:picLocks noChangeAspect="1" noChangeArrowheads="1"/>
          </p:cNvPicPr>
          <p:nvPr/>
        </p:nvPicPr>
        <p:blipFill>
          <a:blip r:embed="rId2" cstate="print"/>
          <a:srcRect/>
          <a:stretch>
            <a:fillRect/>
          </a:stretch>
        </p:blipFill>
        <p:spPr bwMode="auto">
          <a:xfrm>
            <a:off x="3657600" y="3657600"/>
            <a:ext cx="2857500" cy="212407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Amoeba: </a:t>
            </a:r>
          </a:p>
          <a:p>
            <a:pPr lvl="1"/>
            <a:r>
              <a:rPr lang="en-US" dirty="0" smtClean="0"/>
              <a:t>lives in fresh water allowing for easy diffusion of nutrients</a:t>
            </a:r>
          </a:p>
          <a:p>
            <a:pPr lvl="1"/>
            <a:r>
              <a:rPr lang="en-US" dirty="0" smtClean="0"/>
              <a:t>Small body (single celled) so diffusion can supply requirements</a:t>
            </a:r>
          </a:p>
          <a:p>
            <a:pPr marL="82296" indent="0">
              <a:buNone/>
            </a:pPr>
            <a:endParaRPr lang="en-US" dirty="0"/>
          </a:p>
        </p:txBody>
      </p:sp>
      <p:pic>
        <p:nvPicPr>
          <p:cNvPr id="1026" name="Picture 2" descr="http://2.bp.blogspot.com/-TZjRMSXk6vQ/Tk18aaAGwvI/AAAAAAAAARQ/RLR45AuvQl4/s1600/Amoeb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5127" y="3276600"/>
            <a:ext cx="4324350" cy="32099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enchantedlearning.com/agifs/Amoeba_bw.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02" y="3810000"/>
            <a:ext cx="4492625" cy="235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5693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Loss</a:t>
            </a:r>
            <a:endParaRPr lang="en-US" dirty="0"/>
          </a:p>
        </p:txBody>
      </p:sp>
      <p:sp>
        <p:nvSpPr>
          <p:cNvPr id="3" name="Content Placeholder 2"/>
          <p:cNvSpPr>
            <a:spLocks noGrp="1"/>
          </p:cNvSpPr>
          <p:nvPr>
            <p:ph idx="1"/>
          </p:nvPr>
        </p:nvSpPr>
        <p:spPr/>
        <p:txBody>
          <a:bodyPr/>
          <a:lstStyle/>
          <a:p>
            <a:r>
              <a:rPr lang="en-US" dirty="0" smtClean="0"/>
              <a:t>large moist area for gaseous exchange is a region of potential water loss for land animals</a:t>
            </a:r>
          </a:p>
          <a:p>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200400"/>
            <a:ext cx="476250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for gas exchange</a:t>
            </a:r>
            <a:endParaRPr lang="en-US" dirty="0"/>
          </a:p>
        </p:txBody>
      </p:sp>
      <p:sp>
        <p:nvSpPr>
          <p:cNvPr id="3" name="Content Placeholder 2"/>
          <p:cNvSpPr>
            <a:spLocks noGrp="1"/>
          </p:cNvSpPr>
          <p:nvPr>
            <p:ph idx="1"/>
          </p:nvPr>
        </p:nvSpPr>
        <p:spPr/>
        <p:txBody>
          <a:bodyPr/>
          <a:lstStyle/>
          <a:p>
            <a:r>
              <a:rPr lang="en-US" dirty="0" smtClean="0"/>
              <a:t>Earthworms (annelids)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622" y="1676400"/>
            <a:ext cx="5553653" cy="4918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426945"/>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rgbClr val="10BC45"/>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1" i="0" u="none" strike="noStrike" cap="none" normalizeH="0" baseline="0" smtClean="0">
            <a:ln>
              <a:noFill/>
            </a:ln>
            <a:solidFill>
              <a:srgbClr val="010066"/>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3721</TotalTime>
  <Words>2330</Words>
  <Application>Microsoft Macintosh PowerPoint</Application>
  <PresentationFormat>On-screen Show (4:3)</PresentationFormat>
  <Paragraphs>265</Paragraphs>
  <Slides>53</Slides>
  <Notes>15</Notes>
  <HiddenSlides>0</HiddenSlides>
  <MMClips>0</MMClips>
  <ScaleCrop>false</ScaleCrop>
  <HeadingPairs>
    <vt:vector size="4" baseType="variant">
      <vt:variant>
        <vt:lpstr>Theme</vt:lpstr>
      </vt:variant>
      <vt:variant>
        <vt:i4>5</vt:i4>
      </vt:variant>
      <vt:variant>
        <vt:lpstr>Slide Titles</vt:lpstr>
      </vt:variant>
      <vt:variant>
        <vt:i4>53</vt:i4>
      </vt:variant>
    </vt:vector>
  </HeadingPairs>
  <TitlesOfParts>
    <vt:vector size="58" baseType="lpstr">
      <vt:lpstr>Solstice</vt:lpstr>
      <vt:lpstr>Custom Design</vt:lpstr>
      <vt:lpstr>Default Design</vt:lpstr>
      <vt:lpstr>1_Custom Design</vt:lpstr>
      <vt:lpstr>1_Default Design</vt:lpstr>
      <vt:lpstr>Gas Exchange</vt:lpstr>
      <vt:lpstr>Exchange surfaces</vt:lpstr>
      <vt:lpstr>Adaptations for gas exchange</vt:lpstr>
      <vt:lpstr>Diffusion:  </vt:lpstr>
      <vt:lpstr>Larger organisms</vt:lpstr>
      <vt:lpstr>Small organisms</vt:lpstr>
      <vt:lpstr>Example</vt:lpstr>
      <vt:lpstr>Water Loss</vt:lpstr>
      <vt:lpstr>Strategies for gas exchange</vt:lpstr>
      <vt:lpstr>earthworms</vt:lpstr>
      <vt:lpstr>Earthworms</vt:lpstr>
      <vt:lpstr>PowerPoint Presentation</vt:lpstr>
      <vt:lpstr>Insects </vt:lpstr>
      <vt:lpstr>Insects</vt:lpstr>
      <vt:lpstr>PowerPoint Presentation</vt:lpstr>
      <vt:lpstr>insects</vt:lpstr>
      <vt:lpstr>insects</vt:lpstr>
      <vt:lpstr>Bony fish</vt:lpstr>
      <vt:lpstr>gills</vt:lpstr>
      <vt:lpstr>PowerPoint Presentation</vt:lpstr>
      <vt:lpstr>PowerPoint Presentation</vt:lpstr>
      <vt:lpstr>Gill ventilation</vt:lpstr>
      <vt:lpstr>Counter current flow</vt:lpstr>
      <vt:lpstr>PowerPoint Presentation</vt:lpstr>
      <vt:lpstr>Countercurrent system</vt:lpstr>
      <vt:lpstr>Counter current vs. Parallel Flow</vt:lpstr>
      <vt:lpstr>Reptiles and birds</vt:lpstr>
      <vt:lpstr>Gills can also be external</vt:lpstr>
      <vt:lpstr>Amphibians</vt:lpstr>
      <vt:lpstr>Terrestrial vertebrates</vt:lpstr>
      <vt:lpstr>PowerPoint Presentation</vt:lpstr>
      <vt:lpstr>The human respiratory system:</vt:lpstr>
      <vt:lpstr>Human</vt:lpstr>
      <vt:lpstr>Structure of the lungs</vt:lpstr>
      <vt:lpstr>Gas exchange in the alveoli</vt:lpstr>
      <vt:lpstr>Maintaining the structure of the alveoli</vt:lpstr>
      <vt:lpstr>Keeping the airways clear</vt:lpstr>
      <vt:lpstr>Structures of the human lung</vt:lpstr>
      <vt:lpstr>PowerPoint Presentation</vt:lpstr>
      <vt:lpstr>Why do we breathe?</vt:lpstr>
      <vt:lpstr>The mechanism of ventilation</vt:lpstr>
      <vt:lpstr>The pleural cavity</vt:lpstr>
      <vt:lpstr>Composition of inhaled/exhaled air</vt:lpstr>
      <vt:lpstr>What’s the keyword?</vt:lpstr>
      <vt:lpstr>Structures involved in gas exchange</vt:lpstr>
      <vt:lpstr>Multiple-choice quiz</vt:lpstr>
      <vt:lpstr>Comparing gas exchange surfaces</vt:lpstr>
      <vt:lpstr>Plants</vt:lpstr>
      <vt:lpstr>PowerPoint Presentation</vt:lpstr>
      <vt:lpstr>PowerPoint Presentation</vt:lpstr>
      <vt:lpstr>malate theory</vt:lpstr>
      <vt:lpstr>Xerophytes</vt:lpstr>
      <vt:lpstr>Heat/water loss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Gas Exchange</dc:title>
  <dc:creator>home</dc:creator>
  <cp:lastModifiedBy>Sarah Preston</cp:lastModifiedBy>
  <cp:revision>109</cp:revision>
  <dcterms:created xsi:type="dcterms:W3CDTF">2011-05-08T20:34:36Z</dcterms:created>
  <dcterms:modified xsi:type="dcterms:W3CDTF">2015-01-26T09:15:19Z</dcterms:modified>
</cp:coreProperties>
</file>